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2" r:id="rId7"/>
    <p:sldId id="263" r:id="rId8"/>
    <p:sldId id="264" r:id="rId9"/>
    <p:sldId id="265" r:id="rId10"/>
    <p:sldId id="266" r:id="rId11"/>
    <p:sldId id="267"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1550" y="4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D1D8F-2051-C68E-467E-A471F8A8D8E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B77FB60-9B5A-B71F-C31D-935F6FCD96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1F97231-7462-C7AB-FC93-9E1E6E4E3CB3}"/>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5" name="フッター プレースホルダー 4">
            <a:extLst>
              <a:ext uri="{FF2B5EF4-FFF2-40B4-BE49-F238E27FC236}">
                <a16:creationId xmlns:a16="http://schemas.microsoft.com/office/drawing/2014/main" id="{4D63AC52-AC14-253C-6A2C-0C9542FF533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57A87EC-5232-3B2C-6591-74BDC1874065}"/>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364377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94D74-D193-6CD8-E621-4F562C9304F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267D8F7-5D74-D454-A4CE-5F1417A4ECD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085F4CC-8CEC-50AF-D87D-BF6D5FCB7EB4}"/>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5" name="フッター プレースホルダー 4">
            <a:extLst>
              <a:ext uri="{FF2B5EF4-FFF2-40B4-BE49-F238E27FC236}">
                <a16:creationId xmlns:a16="http://schemas.microsoft.com/office/drawing/2014/main" id="{1CE644D1-7E22-78F4-2278-A4CED99D194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3A2BBB-A61B-E2E8-22C0-1C53DE16ABE8}"/>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567394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92EB5FC-62A4-084B-47E4-495B02828A1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AEEBE7D-9D75-2714-47AB-F2FA6E536A1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6B0C8F7-3840-5EE9-1433-76655CFDC9DF}"/>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5" name="フッター プレースホルダー 4">
            <a:extLst>
              <a:ext uri="{FF2B5EF4-FFF2-40B4-BE49-F238E27FC236}">
                <a16:creationId xmlns:a16="http://schemas.microsoft.com/office/drawing/2014/main" id="{497C7944-6226-FD23-62EC-EFC43C3FDB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2B6185D-7153-2C07-9675-35992790C57E}"/>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297963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448835-0DF2-E9B7-B4B2-5DBD9E1868E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BE727FB-244E-B73F-9A17-3398918A88A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71645B-F54E-24CC-504C-6B33F1AF6E3C}"/>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5" name="フッター プレースホルダー 4">
            <a:extLst>
              <a:ext uri="{FF2B5EF4-FFF2-40B4-BE49-F238E27FC236}">
                <a16:creationId xmlns:a16="http://schemas.microsoft.com/office/drawing/2014/main" id="{C9BE9EF4-47FA-6B5C-565E-B13199C3AD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E1F6E5-ADE0-51C1-9C39-28EE191C7933}"/>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233070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316EB2-537A-CC8B-AAC3-95F46E11D52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2726D3-5A15-69C0-A7D6-0E20B2CBB1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67C2F46-7844-1C13-943D-69011B9F1FC8}"/>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5" name="フッター プレースホルダー 4">
            <a:extLst>
              <a:ext uri="{FF2B5EF4-FFF2-40B4-BE49-F238E27FC236}">
                <a16:creationId xmlns:a16="http://schemas.microsoft.com/office/drawing/2014/main" id="{E5DB4BFD-C761-BB00-DF4F-9242794482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E5AD2D-6D7A-97DC-C18F-A06CC8FBF9B0}"/>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1138941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4A9D57-D18B-918B-B677-098A8B51678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3A8D593-923D-0A49-8D00-1F89A59D0BB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7179966-9703-7E52-EF75-1D283E246C4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F787FE0-3DAA-0EDE-F89A-D24DCDD261B9}"/>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6" name="フッター プレースホルダー 5">
            <a:extLst>
              <a:ext uri="{FF2B5EF4-FFF2-40B4-BE49-F238E27FC236}">
                <a16:creationId xmlns:a16="http://schemas.microsoft.com/office/drawing/2014/main" id="{B4E57DAE-614E-07FF-5208-589EA375416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A5AA3B-7A2F-841E-DAE3-7C9BFAC9587F}"/>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3636827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F13CD7-5A48-A5CC-84E1-8A9AE6E589B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B80129B-75A3-3121-7F01-B115328E03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713D86-FA4C-E0EB-50EC-0EB03D32858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E85E593-9DBF-D41F-F2EA-238D6E8BC9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65748C0-88FA-2C6F-0C02-EA3E6F74DDA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E01167D-D0A0-AB69-FD99-F58C11762E18}"/>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8" name="フッター プレースホルダー 7">
            <a:extLst>
              <a:ext uri="{FF2B5EF4-FFF2-40B4-BE49-F238E27FC236}">
                <a16:creationId xmlns:a16="http://schemas.microsoft.com/office/drawing/2014/main" id="{3E1C96D1-BD97-0976-CFDC-6B4FBB9583C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AC33DEB-3ADF-D605-20EF-5659F342A5BE}"/>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125196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EE8212-C173-26E2-C653-1570E58F583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7CE0A41-04EF-EA5C-525A-7D1982731C41}"/>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4" name="フッター プレースホルダー 3">
            <a:extLst>
              <a:ext uri="{FF2B5EF4-FFF2-40B4-BE49-F238E27FC236}">
                <a16:creationId xmlns:a16="http://schemas.microsoft.com/office/drawing/2014/main" id="{6735EE0D-CB64-D0B7-DF80-1286BB344FE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F7542CE-B3AA-84B3-6D9D-91D7B8BCCA57}"/>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399703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5A929E0-4B43-D104-8C0A-656F1A772BA9}"/>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3" name="フッター プレースホルダー 2">
            <a:extLst>
              <a:ext uri="{FF2B5EF4-FFF2-40B4-BE49-F238E27FC236}">
                <a16:creationId xmlns:a16="http://schemas.microsoft.com/office/drawing/2014/main" id="{345AEB16-D438-295D-DFF1-9A413C449F4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7397D26-0D68-BB5B-ADEB-3E9DF1FC73FF}"/>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332272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C4FD69-A17C-298C-D0ED-328250B3FD5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D1DD9C-B1E8-EF6A-B944-159DBB654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5191077-9915-B6C7-CD69-D99F2325A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94E7F22-2F60-B125-B6CD-34A48EF2F121}"/>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6" name="フッター プレースホルダー 5">
            <a:extLst>
              <a:ext uri="{FF2B5EF4-FFF2-40B4-BE49-F238E27FC236}">
                <a16:creationId xmlns:a16="http://schemas.microsoft.com/office/drawing/2014/main" id="{D608F403-219D-8C06-D77B-1ECEF1FD843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56C398-CFA2-1938-97A3-79D90C4A576B}"/>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128222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709022-473C-B052-6F4D-B010E13872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CC81BF7-C7D0-9E87-1456-10CCC4292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4C59545-1FD9-9BA8-991A-8668F93FD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42EC204-8F68-F0AF-AFBE-581343E41C05}"/>
              </a:ext>
            </a:extLst>
          </p:cNvPr>
          <p:cNvSpPr>
            <a:spLocks noGrp="1"/>
          </p:cNvSpPr>
          <p:nvPr>
            <p:ph type="dt" sz="half" idx="10"/>
          </p:nvPr>
        </p:nvSpPr>
        <p:spPr/>
        <p:txBody>
          <a:bodyPr/>
          <a:lstStyle/>
          <a:p>
            <a:fld id="{4D333E57-E328-4E0F-8753-73E1BC282122}" type="datetimeFigureOut">
              <a:rPr kumimoji="1" lang="ja-JP" altLang="en-US" smtClean="0"/>
              <a:t>2022/7/23</a:t>
            </a:fld>
            <a:endParaRPr kumimoji="1" lang="ja-JP" altLang="en-US"/>
          </a:p>
        </p:txBody>
      </p:sp>
      <p:sp>
        <p:nvSpPr>
          <p:cNvPr id="6" name="フッター プレースホルダー 5">
            <a:extLst>
              <a:ext uri="{FF2B5EF4-FFF2-40B4-BE49-F238E27FC236}">
                <a16:creationId xmlns:a16="http://schemas.microsoft.com/office/drawing/2014/main" id="{9469CB05-C1F5-4279-3DEC-3EA0CB40E1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E1F68BA-0DE9-64F9-03C6-1BB56E505AC1}"/>
              </a:ext>
            </a:extLst>
          </p:cNvPr>
          <p:cNvSpPr>
            <a:spLocks noGrp="1"/>
          </p:cNvSpPr>
          <p:nvPr>
            <p:ph type="sldNum" sz="quarter" idx="12"/>
          </p:nvPr>
        </p:nvSpPr>
        <p:spPr/>
        <p:txBody>
          <a:body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3648998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DBC779E-906D-B876-98C6-62C3BE7CB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95C15A-4C8D-656A-6731-914FF1D9C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A80F161-8A0A-910B-532D-B377374EF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33E57-E328-4E0F-8753-73E1BC282122}" type="datetimeFigureOut">
              <a:rPr kumimoji="1" lang="ja-JP" altLang="en-US" smtClean="0"/>
              <a:t>2022/7/23</a:t>
            </a:fld>
            <a:endParaRPr kumimoji="1" lang="ja-JP" altLang="en-US"/>
          </a:p>
        </p:txBody>
      </p:sp>
      <p:sp>
        <p:nvSpPr>
          <p:cNvPr id="5" name="フッター プレースホルダー 4">
            <a:extLst>
              <a:ext uri="{FF2B5EF4-FFF2-40B4-BE49-F238E27FC236}">
                <a16:creationId xmlns:a16="http://schemas.microsoft.com/office/drawing/2014/main" id="{7A890038-E6B9-FD15-5C06-B129BA19B9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C783A8-3762-7EBF-3BB1-4986E8095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C964E-381C-4622-BFB0-FB35E11251C3}" type="slidenum">
              <a:rPr kumimoji="1" lang="ja-JP" altLang="en-US" smtClean="0"/>
              <a:t>‹#›</a:t>
            </a:fld>
            <a:endParaRPr kumimoji="1" lang="ja-JP" altLang="en-US"/>
          </a:p>
        </p:txBody>
      </p:sp>
    </p:spTree>
    <p:extLst>
      <p:ext uri="{BB962C8B-B14F-4D97-AF65-F5344CB8AC3E}">
        <p14:creationId xmlns:p14="http://schemas.microsoft.com/office/powerpoint/2010/main" val="2018145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5.wmf"/><Relationship Id="rId7" Type="http://schemas.openxmlformats.org/officeDocument/2006/relationships/image" Target="../media/image17.w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19.wmf"/><Relationship Id="rId5" Type="http://schemas.openxmlformats.org/officeDocument/2006/relationships/image" Target="../media/image16.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18.w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6.jpeg"/><Relationship Id="rId7" Type="http://schemas.openxmlformats.org/officeDocument/2006/relationships/oleObject" Target="../embeddings/oleObject3.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wmf"/><Relationship Id="rId5" Type="http://schemas.openxmlformats.org/officeDocument/2006/relationships/oleObject" Target="../embeddings/oleObject2.bin"/><Relationship Id="rId10" Type="http://schemas.openxmlformats.org/officeDocument/2006/relationships/image" Target="../media/image10.wmf"/><Relationship Id="rId4" Type="http://schemas.openxmlformats.org/officeDocument/2006/relationships/image" Target="../media/image7.png"/><Relationship Id="rId9"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a:extLst>
              <a:ext uri="{FF2B5EF4-FFF2-40B4-BE49-F238E27FC236}">
                <a16:creationId xmlns:a16="http://schemas.microsoft.com/office/drawing/2014/main" id="{B643500A-16B8-229F-7F87-A3BF8A55AB49}"/>
              </a:ext>
            </a:extLst>
          </p:cNvPr>
          <p:cNvGraphicFramePr>
            <a:graphicFrameLocks noGrp="1" noDrilldown="1" noChangeAspect="1" noMove="1" noResize="1"/>
          </p:cNvGraphicFramePr>
          <p:nvPr>
            <p:extLst>
              <p:ext uri="{D42A27DB-BD31-4B8C-83A1-F6EECF244321}">
                <p14:modId xmlns:p14="http://schemas.microsoft.com/office/powerpoint/2010/main" val="761506624"/>
              </p:ext>
            </p:extLst>
          </p:nvPr>
        </p:nvGraphicFramePr>
        <p:xfrm>
          <a:off x="-1" y="-1"/>
          <a:ext cx="12192001" cy="5440101"/>
        </p:xfrm>
        <a:graphic>
          <a:graphicData uri="http://schemas.openxmlformats.org/presentationml/2006/ole">
            <mc:AlternateContent xmlns:mc="http://schemas.openxmlformats.org/markup-compatibility/2006">
              <mc:Choice xmlns:v="urn:schemas-microsoft-com:vml" Requires="v">
                <p:oleObj name="Bitmap Image" r:id="rId2" imgW="14455080" imgH="6134040" progId="PBrush">
                  <p:embed/>
                </p:oleObj>
              </mc:Choice>
              <mc:Fallback>
                <p:oleObj name="Bitmap Image" r:id="rId2" imgW="14455080" imgH="6134040" progId="PBrush">
                  <p:embed/>
                  <p:pic>
                    <p:nvPicPr>
                      <p:cNvPr id="0" name=""/>
                      <p:cNvPicPr/>
                      <p:nvPr/>
                    </p:nvPicPr>
                    <p:blipFill>
                      <a:blip r:embed="rId3"/>
                      <a:stretch>
                        <a:fillRect/>
                      </a:stretch>
                    </p:blipFill>
                    <p:spPr>
                      <a:xfrm>
                        <a:off x="-1" y="-1"/>
                        <a:ext cx="12192001" cy="5440101"/>
                      </a:xfrm>
                      <a:prstGeom prst="rect">
                        <a:avLst/>
                      </a:prstGeom>
                    </p:spPr>
                  </p:pic>
                </p:oleObj>
              </mc:Fallback>
            </mc:AlternateContent>
          </a:graphicData>
        </a:graphic>
      </p:graphicFrame>
      <p:sp>
        <p:nvSpPr>
          <p:cNvPr id="3" name="正方形/長方形 2">
            <a:extLst>
              <a:ext uri="{FF2B5EF4-FFF2-40B4-BE49-F238E27FC236}">
                <a16:creationId xmlns:a16="http://schemas.microsoft.com/office/drawing/2014/main" id="{43AC61FA-E427-E9F7-16DD-FE8F30E5C4C7}"/>
              </a:ext>
            </a:extLst>
          </p:cNvPr>
          <p:cNvSpPr/>
          <p:nvPr/>
        </p:nvSpPr>
        <p:spPr>
          <a:xfrm>
            <a:off x="1585732" y="4849792"/>
            <a:ext cx="1701478" cy="59030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マイクロ・ナノバブル発生装置</a:t>
            </a:r>
            <a:endParaRPr kumimoji="1" lang="en-US" altLang="ja-JP" sz="800" dirty="0"/>
          </a:p>
          <a:p>
            <a:pPr algn="ctr"/>
            <a:r>
              <a:rPr kumimoji="1" lang="ja-JP" altLang="en-US" sz="800" dirty="0"/>
              <a:t>「アクアレスキュー」</a:t>
            </a:r>
          </a:p>
        </p:txBody>
      </p:sp>
      <p:sp>
        <p:nvSpPr>
          <p:cNvPr id="4" name="正方形/長方形 3">
            <a:extLst>
              <a:ext uri="{FF2B5EF4-FFF2-40B4-BE49-F238E27FC236}">
                <a16:creationId xmlns:a16="http://schemas.microsoft.com/office/drawing/2014/main" id="{EA62E79E-5994-A12C-651C-C05D2F8F08BD}"/>
              </a:ext>
            </a:extLst>
          </p:cNvPr>
          <p:cNvSpPr/>
          <p:nvPr/>
        </p:nvSpPr>
        <p:spPr>
          <a:xfrm>
            <a:off x="3300709" y="4851717"/>
            <a:ext cx="1701478" cy="5903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特徴</a:t>
            </a:r>
          </a:p>
        </p:txBody>
      </p:sp>
      <p:sp>
        <p:nvSpPr>
          <p:cNvPr id="5" name="正方形/長方形 4">
            <a:extLst>
              <a:ext uri="{FF2B5EF4-FFF2-40B4-BE49-F238E27FC236}">
                <a16:creationId xmlns:a16="http://schemas.microsoft.com/office/drawing/2014/main" id="{362134DE-91CE-0158-46E9-B0B85129127F}"/>
              </a:ext>
            </a:extLst>
          </p:cNvPr>
          <p:cNvSpPr/>
          <p:nvPr/>
        </p:nvSpPr>
        <p:spPr>
          <a:xfrm>
            <a:off x="5015686" y="4853642"/>
            <a:ext cx="1701478" cy="5903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用途例</a:t>
            </a:r>
          </a:p>
        </p:txBody>
      </p:sp>
      <p:sp>
        <p:nvSpPr>
          <p:cNvPr id="6" name="正方形/長方形 5">
            <a:extLst>
              <a:ext uri="{FF2B5EF4-FFF2-40B4-BE49-F238E27FC236}">
                <a16:creationId xmlns:a16="http://schemas.microsoft.com/office/drawing/2014/main" id="{22371F00-BF67-7326-45B0-D7AC0CBA505E}"/>
              </a:ext>
            </a:extLst>
          </p:cNvPr>
          <p:cNvSpPr/>
          <p:nvPr/>
        </p:nvSpPr>
        <p:spPr>
          <a:xfrm>
            <a:off x="6730661" y="4855569"/>
            <a:ext cx="1701478" cy="5903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導入例</a:t>
            </a:r>
          </a:p>
        </p:txBody>
      </p:sp>
      <p:sp>
        <p:nvSpPr>
          <p:cNvPr id="7" name="正方形/長方形 6">
            <a:extLst>
              <a:ext uri="{FF2B5EF4-FFF2-40B4-BE49-F238E27FC236}">
                <a16:creationId xmlns:a16="http://schemas.microsoft.com/office/drawing/2014/main" id="{D809BA24-4132-F06A-D19D-29BB380CEC76}"/>
              </a:ext>
            </a:extLst>
          </p:cNvPr>
          <p:cNvSpPr/>
          <p:nvPr/>
        </p:nvSpPr>
        <p:spPr>
          <a:xfrm>
            <a:off x="8443714" y="4849792"/>
            <a:ext cx="1701478" cy="5903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仕様書</a:t>
            </a:r>
          </a:p>
        </p:txBody>
      </p:sp>
    </p:spTree>
    <p:extLst>
      <p:ext uri="{BB962C8B-B14F-4D97-AF65-F5344CB8AC3E}">
        <p14:creationId xmlns:p14="http://schemas.microsoft.com/office/powerpoint/2010/main" val="1434826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02448DE-EB08-7562-56D9-3F5DC9E9F8DF}"/>
              </a:ext>
            </a:extLst>
          </p:cNvPr>
          <p:cNvSpPr txBox="1"/>
          <p:nvPr/>
        </p:nvSpPr>
        <p:spPr>
          <a:xfrm>
            <a:off x="3118362" y="424120"/>
            <a:ext cx="6772890" cy="523220"/>
          </a:xfrm>
          <a:prstGeom prst="rect">
            <a:avLst/>
          </a:prstGeom>
          <a:noFill/>
        </p:spPr>
        <p:txBody>
          <a:bodyPr wrap="square">
            <a:spAutoFit/>
          </a:bodyPr>
          <a:lstStyle/>
          <a:p>
            <a:r>
              <a:rPr lang="ja-JP" altLang="en-US" sz="2800" dirty="0"/>
              <a:t>オゾン</a:t>
            </a:r>
            <a:r>
              <a:rPr lang="en-US" altLang="ja-JP" sz="2800" dirty="0"/>
              <a:t>+</a:t>
            </a:r>
            <a:r>
              <a:rPr lang="ja-JP" altLang="en-US" sz="2800" dirty="0"/>
              <a:t>マイクロ・ナノバブルの可能性</a:t>
            </a:r>
          </a:p>
        </p:txBody>
      </p:sp>
      <p:pic>
        <p:nvPicPr>
          <p:cNvPr id="3" name="Picture 2" descr="アクアトランスファ―">
            <a:extLst>
              <a:ext uri="{FF2B5EF4-FFF2-40B4-BE49-F238E27FC236}">
                <a16:creationId xmlns:a16="http://schemas.microsoft.com/office/drawing/2014/main" id="{986B8290-FE80-675F-D060-9005994978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57599" y="2077386"/>
            <a:ext cx="3824749" cy="286856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紫外線式低濃度オゾン発生器ED-OG-L7">
            <a:extLst>
              <a:ext uri="{FF2B5EF4-FFF2-40B4-BE49-F238E27FC236}">
                <a16:creationId xmlns:a16="http://schemas.microsoft.com/office/drawing/2014/main" id="{55D1FF12-43DE-0A03-AF98-AC5AFFCB6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43" y="1668949"/>
            <a:ext cx="3549257" cy="319433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FEABFEF3-A4FA-DA62-BA20-24F12B904CBA}"/>
              </a:ext>
            </a:extLst>
          </p:cNvPr>
          <p:cNvSpPr txBox="1"/>
          <p:nvPr/>
        </p:nvSpPr>
        <p:spPr>
          <a:xfrm>
            <a:off x="850900" y="5073640"/>
            <a:ext cx="10909300" cy="1200329"/>
          </a:xfrm>
          <a:prstGeom prst="rect">
            <a:avLst/>
          </a:prstGeom>
          <a:noFill/>
        </p:spPr>
        <p:txBody>
          <a:bodyPr wrap="square">
            <a:spAutoFit/>
          </a:bodyPr>
          <a:lstStyle/>
          <a:p>
            <a:r>
              <a:rPr lang="ja-JP" altLang="en-US" dirty="0"/>
              <a:t>微小気泡であるマイクロバブルは，水中に長時間存在したのち，次第に縮小して消滅</a:t>
            </a:r>
            <a:r>
              <a:rPr lang="en-US" altLang="ja-JP" dirty="0"/>
              <a:t>(</a:t>
            </a:r>
            <a:r>
              <a:rPr lang="ja-JP" altLang="en-US" dirty="0"/>
              <a:t>圧壊</a:t>
            </a:r>
            <a:r>
              <a:rPr lang="en-US" altLang="ja-JP" dirty="0"/>
              <a:t>)</a:t>
            </a:r>
            <a:r>
              <a:rPr lang="ja-JP" altLang="en-US" dirty="0"/>
              <a:t>します。</a:t>
            </a:r>
            <a:endParaRPr lang="en-US" altLang="ja-JP" dirty="0"/>
          </a:p>
          <a:p>
            <a:r>
              <a:rPr lang="ja-JP" altLang="en-US" dirty="0"/>
              <a:t>この圧壊の際に、水中に強力な酸化作用を持つ</a:t>
            </a:r>
            <a:r>
              <a:rPr lang="en-US" altLang="ja-JP" dirty="0"/>
              <a:t>OH</a:t>
            </a:r>
            <a:r>
              <a:rPr lang="ja-JP" altLang="en-US" dirty="0"/>
              <a:t>ラジカルを生成する性質を持ちます。特に、内部にオゾンを封入したオゾンマイクロバブルは、通常のマイクロバブルと比較して、極めて多量の</a:t>
            </a:r>
            <a:r>
              <a:rPr lang="en-US" altLang="ja-JP" dirty="0"/>
              <a:t>OH</a:t>
            </a:r>
            <a:r>
              <a:rPr lang="ja-JP" altLang="en-US" dirty="0"/>
              <a:t>ラジカルが生成するため、廃水中の有機物を効果的に酸化分解することが期待できます。</a:t>
            </a:r>
          </a:p>
        </p:txBody>
      </p:sp>
      <p:sp>
        <p:nvSpPr>
          <p:cNvPr id="5" name="テキスト ボックス 4">
            <a:extLst>
              <a:ext uri="{FF2B5EF4-FFF2-40B4-BE49-F238E27FC236}">
                <a16:creationId xmlns:a16="http://schemas.microsoft.com/office/drawing/2014/main" id="{02108AF9-A479-997D-8E60-50F2309B5DF6}"/>
              </a:ext>
            </a:extLst>
          </p:cNvPr>
          <p:cNvSpPr txBox="1"/>
          <p:nvPr/>
        </p:nvSpPr>
        <p:spPr>
          <a:xfrm>
            <a:off x="3219018" y="2588337"/>
            <a:ext cx="877163" cy="923330"/>
          </a:xfrm>
          <a:prstGeom prst="rect">
            <a:avLst/>
          </a:prstGeom>
          <a:noFill/>
        </p:spPr>
        <p:txBody>
          <a:bodyPr wrap="none" rtlCol="0">
            <a:spAutoFit/>
          </a:bodyPr>
          <a:lstStyle/>
          <a:p>
            <a:r>
              <a:rPr kumimoji="1" lang="ja-JP" altLang="en-US" sz="5400" b="1" dirty="0">
                <a:latin typeface="Berlin Sans FB Demi" panose="020E0802020502020306" pitchFamily="34" charset="0"/>
                <a:cs typeface="Aharoni" panose="02010803020104030203" pitchFamily="2" charset="-79"/>
              </a:rPr>
              <a:t>＋</a:t>
            </a:r>
          </a:p>
        </p:txBody>
      </p:sp>
      <p:sp>
        <p:nvSpPr>
          <p:cNvPr id="7" name="テキスト ボックス 6">
            <a:extLst>
              <a:ext uri="{FF2B5EF4-FFF2-40B4-BE49-F238E27FC236}">
                <a16:creationId xmlns:a16="http://schemas.microsoft.com/office/drawing/2014/main" id="{C9F6AADD-D7D0-CC12-7F03-BF7EBDD773B8}"/>
              </a:ext>
            </a:extLst>
          </p:cNvPr>
          <p:cNvSpPr txBox="1"/>
          <p:nvPr/>
        </p:nvSpPr>
        <p:spPr>
          <a:xfrm>
            <a:off x="7784104" y="2588337"/>
            <a:ext cx="877163" cy="923330"/>
          </a:xfrm>
          <a:prstGeom prst="rect">
            <a:avLst/>
          </a:prstGeom>
          <a:noFill/>
        </p:spPr>
        <p:txBody>
          <a:bodyPr wrap="none" rtlCol="0">
            <a:spAutoFit/>
          </a:bodyPr>
          <a:lstStyle/>
          <a:p>
            <a:r>
              <a:rPr kumimoji="1" lang="ja-JP" altLang="en-US" sz="5400" dirty="0"/>
              <a:t>＝</a:t>
            </a:r>
          </a:p>
        </p:txBody>
      </p:sp>
      <p:sp>
        <p:nvSpPr>
          <p:cNvPr id="8" name="四角形: 角を丸くする 7">
            <a:extLst>
              <a:ext uri="{FF2B5EF4-FFF2-40B4-BE49-F238E27FC236}">
                <a16:creationId xmlns:a16="http://schemas.microsoft.com/office/drawing/2014/main" id="{4C1BDEE7-D5E9-5134-E9D8-B173CF76883D}"/>
              </a:ext>
            </a:extLst>
          </p:cNvPr>
          <p:cNvSpPr/>
          <p:nvPr/>
        </p:nvSpPr>
        <p:spPr>
          <a:xfrm>
            <a:off x="8940800" y="1346200"/>
            <a:ext cx="2717800" cy="351708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64341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4">
            <a:extLst>
              <a:ext uri="{FF2B5EF4-FFF2-40B4-BE49-F238E27FC236}">
                <a16:creationId xmlns:a16="http://schemas.microsoft.com/office/drawing/2014/main" id="{1870BC91-5C5C-B6FB-5C72-D5C5F9F6DD23}"/>
              </a:ext>
            </a:extLst>
          </p:cNvPr>
          <p:cNvSpPr>
            <a:spLocks noChangeArrowheads="1"/>
          </p:cNvSpPr>
          <p:nvPr/>
        </p:nvSpPr>
        <p:spPr bwMode="auto">
          <a:xfrm>
            <a:off x="577850" y="334573"/>
            <a:ext cx="11036300" cy="6188854"/>
          </a:xfrm>
          <a:prstGeom prst="rect">
            <a:avLst/>
          </a:prstGeom>
          <a:noFill/>
          <a:ln>
            <a:noFill/>
          </a:ln>
          <a:effec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800" b="0" i="0" u="none" strike="noStrike" cap="none" normalizeH="0" baseline="0" dirty="0">
                <a:ln>
                  <a:noFill/>
                </a:ln>
                <a:effectLst/>
                <a:latin typeface="+mn-ea"/>
              </a:rPr>
              <a:t>導入までの流れについて</a:t>
            </a:r>
          </a:p>
          <a:p>
            <a:pPr marL="0" marR="0" lvl="0" indent="0" algn="l" defTabSz="914400" rtl="0" eaLnBrk="0" fontAlgn="ctr" latinLnBrk="0" hangingPunct="0">
              <a:lnSpc>
                <a:spcPct val="100000"/>
              </a:lnSpc>
              <a:spcBef>
                <a:spcPct val="0"/>
              </a:spcBef>
              <a:spcAft>
                <a:spcPct val="0"/>
              </a:spcAft>
              <a:buClrTx/>
              <a:buSzTx/>
              <a:buFontTx/>
              <a:buNone/>
              <a:tabLst/>
            </a:pPr>
            <a:endParaRPr kumimoji="0" lang="ja-JP" altLang="ja-JP" sz="1400" b="1"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effectLst/>
                <a:latin typeface="+mn-ea"/>
              </a:rPr>
              <a:t>①</a:t>
            </a:r>
            <a:r>
              <a:rPr kumimoji="0" lang="ja-JP" altLang="ja-JP" b="1" i="0" u="none" strike="noStrike" cap="none" normalizeH="0" baseline="0" dirty="0">
                <a:ln>
                  <a:noFill/>
                </a:ln>
                <a:effectLst/>
                <a:latin typeface="+mn-ea"/>
              </a:rPr>
              <a:t>サンプル分析</a:t>
            </a: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お客様の実際の素材を頂き、サンプル分析/テストを実施します。</a:t>
            </a:r>
            <a:br>
              <a:rPr kumimoji="0" lang="ja-JP" altLang="ja-JP" sz="1400" b="0" i="0" u="none" strike="noStrike" cap="none" normalizeH="0" baseline="0" dirty="0">
                <a:ln>
                  <a:noFill/>
                </a:ln>
                <a:effectLst/>
                <a:latin typeface="+mn-ea"/>
              </a:rPr>
            </a:br>
            <a:r>
              <a:rPr kumimoji="0" lang="ja-JP" altLang="ja-JP" sz="1400" b="0" i="0" u="none" strike="noStrike" cap="none" normalizeH="0" baseline="0" dirty="0">
                <a:ln>
                  <a:noFill/>
                </a:ln>
                <a:effectLst/>
                <a:latin typeface="+mn-ea"/>
              </a:rPr>
              <a:t>※無料にてサンプル分析を実施いたします、以下の水処理装置サンプルテスト</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依頼フォームよりお問い合わせください。</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endParaRPr kumimoji="0" lang="ja-JP" altLang="ja-JP" b="1"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effectLst/>
                <a:latin typeface="+mn-ea"/>
              </a:rPr>
              <a:t>②</a:t>
            </a:r>
            <a:r>
              <a:rPr kumimoji="0" lang="ja-JP" altLang="ja-JP" b="1" i="0" u="none" strike="noStrike" cap="none" normalizeH="0" baseline="0" dirty="0">
                <a:ln>
                  <a:noFill/>
                </a:ln>
                <a:effectLst/>
                <a:latin typeface="+mn-ea"/>
              </a:rPr>
              <a:t>技術者との綿密な打ち合わせ</a:t>
            </a: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お客様の実際の素材を頂き、サンプル分析/テストを実施します。</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effectLst/>
              <a:latin typeface="+mn-ea"/>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effectLst/>
                <a:latin typeface="+mn-ea"/>
              </a:rPr>
              <a:t> </a:t>
            </a:r>
            <a:endParaRPr kumimoji="0" lang="en-US" altLang="ja-JP" sz="1400" b="1" i="0" u="none" strike="noStrike" cap="none" normalizeH="0" baseline="0" dirty="0">
              <a:ln>
                <a:noFill/>
              </a:ln>
              <a:effectLst/>
              <a:latin typeface="+mn-ea"/>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effectLst/>
                <a:latin typeface="+mn-ea"/>
              </a:rPr>
              <a:t>③</a:t>
            </a:r>
            <a:r>
              <a:rPr kumimoji="0" lang="ja-JP" altLang="ja-JP" b="1" i="0" u="none" strike="noStrike" cap="none" normalizeH="0" baseline="0" dirty="0">
                <a:ln>
                  <a:noFill/>
                </a:ln>
                <a:effectLst/>
                <a:latin typeface="+mn-ea"/>
              </a:rPr>
              <a:t>継続した実地試験を実施</a:t>
            </a: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水処理装置は実地試験を繰り返し行うことで初めて、期待する効果の実現に繋が</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ります。既製品を導入するだけでは解決することのできない課題に対してお客様</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と共に解決する姿勢を大切にしております。</a:t>
            </a:r>
            <a:br>
              <a:rPr kumimoji="0" lang="ja-JP" altLang="ja-JP" sz="1400" b="0" i="0" u="none" strike="noStrike" cap="none" normalizeH="0" baseline="0" dirty="0">
                <a:ln>
                  <a:noFill/>
                </a:ln>
                <a:effectLst/>
                <a:latin typeface="+mn-ea"/>
              </a:rPr>
            </a:br>
            <a:r>
              <a:rPr kumimoji="0" lang="ja-JP" altLang="ja-JP" sz="1400" b="0" i="0" u="none" strike="noStrike" cap="none" normalizeH="0" baseline="0" dirty="0">
                <a:ln>
                  <a:noFill/>
                </a:ln>
                <a:effectLst/>
                <a:latin typeface="+mn-ea"/>
              </a:rPr>
              <a:t>※設備のご提案は、原水サンプルを頂けることを条件とします。弊社ラボでプレ</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テストを行ない、実機提案をさせて頂きます。</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effectLst/>
                <a:latin typeface="+mn-ea"/>
              </a:rPr>
            </a:br>
            <a:r>
              <a:rPr kumimoji="0" lang="ja-JP" altLang="ja-JP" sz="1400" b="0" i="0" u="none" strike="noStrike" cap="none" normalizeH="0" baseline="0" dirty="0">
                <a:ln>
                  <a:noFill/>
                </a:ln>
                <a:effectLst/>
                <a:latin typeface="+mn-ea"/>
              </a:rPr>
              <a:t>（水質分析費等の実費は有償となります）</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effectLst/>
              <a:latin typeface="+mn-ea"/>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ja-JP" altLang="ja-JP" b="1" i="0" u="none" strike="noStrike" cap="none" normalizeH="0" baseline="0" dirty="0">
                <a:ln>
                  <a:noFill/>
                </a:ln>
                <a:effectLst/>
                <a:latin typeface="+mn-ea"/>
              </a:rPr>
              <a:t> </a:t>
            </a:r>
            <a:r>
              <a:rPr kumimoji="0" lang="ja-JP" altLang="en-US" b="1" i="0" u="none" strike="noStrike" cap="none" normalizeH="0" baseline="0" dirty="0">
                <a:ln>
                  <a:noFill/>
                </a:ln>
                <a:effectLst/>
                <a:latin typeface="+mn-ea"/>
              </a:rPr>
              <a:t>④</a:t>
            </a:r>
            <a:r>
              <a:rPr kumimoji="0" lang="ja-JP" altLang="ja-JP" b="1" i="0" u="none" strike="noStrike" cap="none" normalizeH="0" baseline="0" dirty="0">
                <a:ln>
                  <a:noFill/>
                </a:ln>
                <a:effectLst/>
                <a:latin typeface="+mn-ea"/>
              </a:rPr>
              <a:t>お客様ごとに製品をカスタマイズ</a:t>
            </a: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お客様の用途に応じて、フルター選定や機器構成、装置能力を調整した個別の課</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題解決策をご提案します。</a:t>
            </a:r>
            <a:br>
              <a:rPr kumimoji="0" lang="ja-JP" altLang="ja-JP" sz="1400" b="0" i="0" u="none" strike="noStrike" cap="none" normalizeH="0" baseline="0" dirty="0">
                <a:ln>
                  <a:noFill/>
                </a:ln>
                <a:effectLst/>
                <a:latin typeface="+mn-ea"/>
              </a:rPr>
            </a:br>
            <a:r>
              <a:rPr kumimoji="0" lang="ja-JP" altLang="ja-JP" sz="1400" b="0" i="0" u="none" strike="noStrike" cap="none" normalizeH="0" baseline="0" dirty="0">
                <a:ln>
                  <a:noFill/>
                </a:ln>
                <a:effectLst/>
                <a:latin typeface="+mn-ea"/>
              </a:rPr>
              <a:t>流機エンジニアリングは、フィルター技術を中核技術とした環境ソリューション</a:t>
            </a:r>
            <a:endParaRPr kumimoji="0" lang="en-US" altLang="ja-JP" sz="1400" b="0" i="0" u="none" strike="noStrike" cap="none" normalizeH="0" baseline="0" dirty="0">
              <a:ln>
                <a:noFill/>
              </a:ln>
              <a:effectLst/>
              <a:latin typeface="+mn-ea"/>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effectLst/>
                <a:latin typeface="+mn-ea"/>
              </a:rPr>
              <a:t>で、お客様に最適な製品へとカスタマイズを致します。</a:t>
            </a:r>
          </a:p>
        </p:txBody>
      </p:sp>
      <p:graphicFrame>
        <p:nvGraphicFramePr>
          <p:cNvPr id="4" name="オブジェクト 3">
            <a:extLst>
              <a:ext uri="{FF2B5EF4-FFF2-40B4-BE49-F238E27FC236}">
                <a16:creationId xmlns:a16="http://schemas.microsoft.com/office/drawing/2014/main" id="{E8879AD7-5B78-63E5-50C1-FC505BA3B869}"/>
              </a:ext>
            </a:extLst>
          </p:cNvPr>
          <p:cNvGraphicFramePr>
            <a:graphicFrameLocks noChangeAspect="1"/>
          </p:cNvGraphicFramePr>
          <p:nvPr>
            <p:extLst>
              <p:ext uri="{D42A27DB-BD31-4B8C-83A1-F6EECF244321}">
                <p14:modId xmlns:p14="http://schemas.microsoft.com/office/powerpoint/2010/main" val="1075336723"/>
              </p:ext>
            </p:extLst>
          </p:nvPr>
        </p:nvGraphicFramePr>
        <p:xfrm>
          <a:off x="7502921" y="4412949"/>
          <a:ext cx="2574925" cy="1936157"/>
        </p:xfrm>
        <a:graphic>
          <a:graphicData uri="http://schemas.openxmlformats.org/presentationml/2006/ole">
            <mc:AlternateContent xmlns:mc="http://schemas.openxmlformats.org/markup-compatibility/2006">
              <mc:Choice xmlns:v="urn:schemas-microsoft-com:vml" Requires="v">
                <p:oleObj name="Bitmap Image" r:id="rId2" imgW="15361920" imgH="11521440" progId="PBrush">
                  <p:embed/>
                </p:oleObj>
              </mc:Choice>
              <mc:Fallback>
                <p:oleObj name="Bitmap Image" r:id="rId2" imgW="15361920" imgH="11521440" progId="PBrush">
                  <p:embed/>
                  <p:pic>
                    <p:nvPicPr>
                      <p:cNvPr id="0" name=""/>
                      <p:cNvPicPr/>
                      <p:nvPr/>
                    </p:nvPicPr>
                    <p:blipFill>
                      <a:blip r:embed="rId3"/>
                      <a:stretch>
                        <a:fillRect/>
                      </a:stretch>
                    </p:blipFill>
                    <p:spPr>
                      <a:xfrm>
                        <a:off x="7502921" y="4412949"/>
                        <a:ext cx="2574925" cy="1936157"/>
                      </a:xfrm>
                      <a:prstGeom prst="rect">
                        <a:avLst/>
                      </a:prstGeom>
                    </p:spPr>
                  </p:pic>
                </p:oleObj>
              </mc:Fallback>
            </mc:AlternateContent>
          </a:graphicData>
        </a:graphic>
      </p:graphicFrame>
      <p:graphicFrame>
        <p:nvGraphicFramePr>
          <p:cNvPr id="6" name="オブジェクト 5">
            <a:extLst>
              <a:ext uri="{FF2B5EF4-FFF2-40B4-BE49-F238E27FC236}">
                <a16:creationId xmlns:a16="http://schemas.microsoft.com/office/drawing/2014/main" id="{2CCAE2AF-2309-EAD3-750D-B5C7A299A0B7}"/>
              </a:ext>
            </a:extLst>
          </p:cNvPr>
          <p:cNvGraphicFramePr>
            <a:graphicFrameLocks noChangeAspect="1"/>
          </p:cNvGraphicFramePr>
          <p:nvPr>
            <p:extLst>
              <p:ext uri="{D42A27DB-BD31-4B8C-83A1-F6EECF244321}">
                <p14:modId xmlns:p14="http://schemas.microsoft.com/office/powerpoint/2010/main" val="1221899792"/>
              </p:ext>
            </p:extLst>
          </p:nvPr>
        </p:nvGraphicFramePr>
        <p:xfrm>
          <a:off x="7496175" y="577649"/>
          <a:ext cx="2440516" cy="1830387"/>
        </p:xfrm>
        <a:graphic>
          <a:graphicData uri="http://schemas.openxmlformats.org/presentationml/2006/ole">
            <mc:AlternateContent xmlns:mc="http://schemas.openxmlformats.org/markup-compatibility/2006">
              <mc:Choice xmlns:v="urn:schemas-microsoft-com:vml" Requires="v">
                <p:oleObj name="Bitmap Image" r:id="rId4" imgW="4876920" imgH="3657600" progId="PBrush">
                  <p:embed/>
                </p:oleObj>
              </mc:Choice>
              <mc:Fallback>
                <p:oleObj name="Bitmap Image" r:id="rId4" imgW="4876920" imgH="3657600" progId="PBrush">
                  <p:embed/>
                  <p:pic>
                    <p:nvPicPr>
                      <p:cNvPr id="0" name=""/>
                      <p:cNvPicPr/>
                      <p:nvPr/>
                    </p:nvPicPr>
                    <p:blipFill>
                      <a:blip r:embed="rId5"/>
                      <a:stretch>
                        <a:fillRect/>
                      </a:stretch>
                    </p:blipFill>
                    <p:spPr>
                      <a:xfrm>
                        <a:off x="7496175" y="577649"/>
                        <a:ext cx="2440516" cy="1830387"/>
                      </a:xfrm>
                      <a:prstGeom prst="rect">
                        <a:avLst/>
                      </a:prstGeom>
                    </p:spPr>
                  </p:pic>
                </p:oleObj>
              </mc:Fallback>
            </mc:AlternateContent>
          </a:graphicData>
        </a:graphic>
      </p:graphicFrame>
      <p:graphicFrame>
        <p:nvGraphicFramePr>
          <p:cNvPr id="8" name="オブジェクト 7">
            <a:extLst>
              <a:ext uri="{FF2B5EF4-FFF2-40B4-BE49-F238E27FC236}">
                <a16:creationId xmlns:a16="http://schemas.microsoft.com/office/drawing/2014/main" id="{97EBFD0E-5F13-614F-6928-087F26C6E749}"/>
              </a:ext>
            </a:extLst>
          </p:cNvPr>
          <p:cNvGraphicFramePr>
            <a:graphicFrameLocks noChangeAspect="1"/>
          </p:cNvGraphicFramePr>
          <p:nvPr>
            <p:extLst>
              <p:ext uri="{D42A27DB-BD31-4B8C-83A1-F6EECF244321}">
                <p14:modId xmlns:p14="http://schemas.microsoft.com/office/powerpoint/2010/main" val="1781640040"/>
              </p:ext>
            </p:extLst>
          </p:nvPr>
        </p:nvGraphicFramePr>
        <p:xfrm>
          <a:off x="7627144" y="2651112"/>
          <a:ext cx="1874838" cy="1409743"/>
        </p:xfrm>
        <a:graphic>
          <a:graphicData uri="http://schemas.openxmlformats.org/presentationml/2006/ole">
            <mc:AlternateContent xmlns:mc="http://schemas.openxmlformats.org/markup-compatibility/2006">
              <mc:Choice xmlns:v="urn:schemas-microsoft-com:vml" Requires="v">
                <p:oleObj name="Bitmap Image" r:id="rId6" imgW="15361920" imgH="11521440" progId="PBrush">
                  <p:embed/>
                </p:oleObj>
              </mc:Choice>
              <mc:Fallback>
                <p:oleObj name="Bitmap Image" r:id="rId6" imgW="15361920" imgH="11521440" progId="PBrush">
                  <p:embed/>
                  <p:pic>
                    <p:nvPicPr>
                      <p:cNvPr id="0" name=""/>
                      <p:cNvPicPr/>
                      <p:nvPr/>
                    </p:nvPicPr>
                    <p:blipFill>
                      <a:blip r:embed="rId7"/>
                      <a:stretch>
                        <a:fillRect/>
                      </a:stretch>
                    </p:blipFill>
                    <p:spPr>
                      <a:xfrm>
                        <a:off x="7627144" y="2651112"/>
                        <a:ext cx="1874838" cy="1409743"/>
                      </a:xfrm>
                      <a:prstGeom prst="rect">
                        <a:avLst/>
                      </a:prstGeom>
                    </p:spPr>
                  </p:pic>
                </p:oleObj>
              </mc:Fallback>
            </mc:AlternateContent>
          </a:graphicData>
        </a:graphic>
      </p:graphicFrame>
      <p:graphicFrame>
        <p:nvGraphicFramePr>
          <p:cNvPr id="9" name="オブジェクト 8">
            <a:extLst>
              <a:ext uri="{FF2B5EF4-FFF2-40B4-BE49-F238E27FC236}">
                <a16:creationId xmlns:a16="http://schemas.microsoft.com/office/drawing/2014/main" id="{277791EC-F1B0-CA8D-9CEA-3519D09668F4}"/>
              </a:ext>
            </a:extLst>
          </p:cNvPr>
          <p:cNvGraphicFramePr>
            <a:graphicFrameLocks noChangeAspect="1"/>
          </p:cNvGraphicFramePr>
          <p:nvPr>
            <p:extLst>
              <p:ext uri="{D42A27DB-BD31-4B8C-83A1-F6EECF244321}">
                <p14:modId xmlns:p14="http://schemas.microsoft.com/office/powerpoint/2010/main" val="15991729"/>
              </p:ext>
            </p:extLst>
          </p:nvPr>
        </p:nvGraphicFramePr>
        <p:xfrm>
          <a:off x="9658746" y="1532815"/>
          <a:ext cx="2177653" cy="1781906"/>
        </p:xfrm>
        <a:graphic>
          <a:graphicData uri="http://schemas.openxmlformats.org/presentationml/2006/ole">
            <mc:AlternateContent xmlns:mc="http://schemas.openxmlformats.org/markup-compatibility/2006">
              <mc:Choice xmlns:v="urn:schemas-microsoft-com:vml" Requires="v">
                <p:oleObj name="Bitmap Image" r:id="rId8" imgW="13266360" imgH="10828080" progId="PBrush">
                  <p:embed/>
                </p:oleObj>
              </mc:Choice>
              <mc:Fallback>
                <p:oleObj name="Bitmap Image" r:id="rId8" imgW="13266360" imgH="10828080" progId="PBrush">
                  <p:embed/>
                  <p:pic>
                    <p:nvPicPr>
                      <p:cNvPr id="0" name=""/>
                      <p:cNvPicPr/>
                      <p:nvPr/>
                    </p:nvPicPr>
                    <p:blipFill>
                      <a:blip r:embed="rId9"/>
                      <a:stretch>
                        <a:fillRect/>
                      </a:stretch>
                    </p:blipFill>
                    <p:spPr>
                      <a:xfrm>
                        <a:off x="9658746" y="1532815"/>
                        <a:ext cx="2177653" cy="1781906"/>
                      </a:xfrm>
                      <a:prstGeom prst="rect">
                        <a:avLst/>
                      </a:prstGeom>
                    </p:spPr>
                  </p:pic>
                </p:oleObj>
              </mc:Fallback>
            </mc:AlternateContent>
          </a:graphicData>
        </a:graphic>
      </p:graphicFrame>
      <p:graphicFrame>
        <p:nvGraphicFramePr>
          <p:cNvPr id="10" name="オブジェクト 9">
            <a:extLst>
              <a:ext uri="{FF2B5EF4-FFF2-40B4-BE49-F238E27FC236}">
                <a16:creationId xmlns:a16="http://schemas.microsoft.com/office/drawing/2014/main" id="{1BB945D6-BBF2-F420-3EF6-794207C747C2}"/>
              </a:ext>
            </a:extLst>
          </p:cNvPr>
          <p:cNvGraphicFramePr>
            <a:graphicFrameLocks noChangeAspect="1"/>
          </p:cNvGraphicFramePr>
          <p:nvPr>
            <p:extLst>
              <p:ext uri="{D42A27DB-BD31-4B8C-83A1-F6EECF244321}">
                <p14:modId xmlns:p14="http://schemas.microsoft.com/office/powerpoint/2010/main" val="1597817520"/>
              </p:ext>
            </p:extLst>
          </p:nvPr>
        </p:nvGraphicFramePr>
        <p:xfrm>
          <a:off x="9804400" y="4192021"/>
          <a:ext cx="1809750" cy="1357313"/>
        </p:xfrm>
        <a:graphic>
          <a:graphicData uri="http://schemas.openxmlformats.org/presentationml/2006/ole">
            <mc:AlternateContent xmlns:mc="http://schemas.openxmlformats.org/markup-compatibility/2006">
              <mc:Choice xmlns:v="urn:schemas-microsoft-com:vml" Requires="v">
                <p:oleObj name="Bitmap Image" r:id="rId10" imgW="4876920" imgH="3657600" progId="PBrush">
                  <p:embed/>
                </p:oleObj>
              </mc:Choice>
              <mc:Fallback>
                <p:oleObj name="Bitmap Image" r:id="rId10" imgW="4876920" imgH="3657600" progId="PBrush">
                  <p:embed/>
                  <p:pic>
                    <p:nvPicPr>
                      <p:cNvPr id="0" name=""/>
                      <p:cNvPicPr/>
                      <p:nvPr/>
                    </p:nvPicPr>
                    <p:blipFill>
                      <a:blip r:embed="rId11"/>
                      <a:stretch>
                        <a:fillRect/>
                      </a:stretch>
                    </p:blipFill>
                    <p:spPr>
                      <a:xfrm>
                        <a:off x="9804400" y="4192021"/>
                        <a:ext cx="1809750" cy="1357313"/>
                      </a:xfrm>
                      <a:prstGeom prst="rect">
                        <a:avLst/>
                      </a:prstGeom>
                    </p:spPr>
                  </p:pic>
                </p:oleObj>
              </mc:Fallback>
            </mc:AlternateContent>
          </a:graphicData>
        </a:graphic>
      </p:graphicFrame>
    </p:spTree>
    <p:extLst>
      <p:ext uri="{BB962C8B-B14F-4D97-AF65-F5344CB8AC3E}">
        <p14:creationId xmlns:p14="http://schemas.microsoft.com/office/powerpoint/2010/main" val="1245606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8" name="Group 1037">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1039" name="Rectangle 1038">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Rectangle 1040">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テキスト ボックス 10">
            <a:extLst>
              <a:ext uri="{FF2B5EF4-FFF2-40B4-BE49-F238E27FC236}">
                <a16:creationId xmlns:a16="http://schemas.microsoft.com/office/drawing/2014/main" id="{058D97B7-50C4-95A4-7D77-6EAC0186A7D6}"/>
              </a:ext>
            </a:extLst>
          </p:cNvPr>
          <p:cNvSpPr txBox="1"/>
          <p:nvPr/>
        </p:nvSpPr>
        <p:spPr>
          <a:xfrm>
            <a:off x="1371596" y="544946"/>
            <a:ext cx="10407447" cy="1030515"/>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1" lang="ja-JP" altLang="en-US" sz="3100" dirty="0">
                <a:solidFill>
                  <a:srgbClr val="FFFFFF"/>
                </a:solidFill>
                <a:latin typeface="+mn-ea"/>
                <a:cs typeface="+mj-cs"/>
              </a:rPr>
              <a:t>マイクロ・ナノバブル発生装置「アクアレスキュー</a:t>
            </a:r>
            <a:r>
              <a:rPr lang="ja-JP" altLang="en-US" sz="3100" dirty="0">
                <a:solidFill>
                  <a:srgbClr val="FFFFFF"/>
                </a:solidFill>
                <a:effectLst/>
                <a:latin typeface="+mn-ea"/>
                <a:cs typeface="+mj-cs"/>
              </a:rPr>
              <a:t>」</a:t>
            </a:r>
          </a:p>
          <a:p>
            <a:pPr>
              <a:lnSpc>
                <a:spcPct val="90000"/>
              </a:lnSpc>
              <a:spcBef>
                <a:spcPct val="0"/>
              </a:spcBef>
              <a:spcAft>
                <a:spcPts val="600"/>
              </a:spcAft>
            </a:pPr>
            <a:endParaRPr kumimoji="1" lang="en-US" altLang="ja-JP" sz="3100" b="1" dirty="0">
              <a:solidFill>
                <a:srgbClr val="FFFFFF"/>
              </a:solidFill>
              <a:latin typeface="+mj-lt"/>
              <a:ea typeface="+mj-ea"/>
              <a:cs typeface="+mj-cs"/>
            </a:endParaRPr>
          </a:p>
        </p:txBody>
      </p:sp>
      <p:pic>
        <p:nvPicPr>
          <p:cNvPr id="1026" name="Picture 2" descr="アクアトランスファ―">
            <a:extLst>
              <a:ext uri="{FF2B5EF4-FFF2-40B4-BE49-F238E27FC236}">
                <a16:creationId xmlns:a16="http://schemas.microsoft.com/office/drawing/2014/main" id="{A4E7D365-4365-C580-ABF5-B678EDDA2F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9741" y="1894607"/>
            <a:ext cx="3489820" cy="26173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754BF53B-0487-6FE2-9A9D-4834D771AA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43869" y="1894607"/>
            <a:ext cx="4600354" cy="239218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7FCA69E1-D0BF-7E0B-3E3C-97B8F495135E}"/>
              </a:ext>
            </a:extLst>
          </p:cNvPr>
          <p:cNvSpPr txBox="1"/>
          <p:nvPr/>
        </p:nvSpPr>
        <p:spPr>
          <a:xfrm>
            <a:off x="1447796" y="4302879"/>
            <a:ext cx="9496427" cy="2392184"/>
          </a:xfrm>
          <a:prstGeom prst="rect">
            <a:avLst/>
          </a:prstGeom>
        </p:spPr>
        <p:txBody>
          <a:bodyPr vert="horz" lIns="91440" tIns="45720" rIns="91440" bIns="45720" rtlCol="0">
            <a:noAutofit/>
          </a:bodyPr>
          <a:lstStyle/>
          <a:p>
            <a:pPr>
              <a:lnSpc>
                <a:spcPts val="1800"/>
              </a:lnSpc>
              <a:spcAft>
                <a:spcPts val="600"/>
              </a:spcAft>
            </a:pPr>
            <a:r>
              <a:rPr lang="ja-JP" altLang="en-US" sz="1200" dirty="0">
                <a:latin typeface="+mn-ea"/>
              </a:rPr>
              <a:t>”アクアレスキュー”は、エジェクタ方式を採用したマイクロ・ナノバブル生成装置です。一般的な汎用ポンプ（水中ポンプなど）に取り付けて給水するだけで、吸気部より自然吸気されてマイクロ・ナノバブルを含んだ曝気水を生み出せます。　　　　　　　　　　　　　　　　　　　　　　　　　　　　　　　　　　　　　　　　　マイクロバブルは、直径</a:t>
            </a:r>
            <a:r>
              <a:rPr lang="en-US" altLang="ja-JP" sz="1200" dirty="0">
                <a:latin typeface="+mn-ea"/>
              </a:rPr>
              <a:t>100μm</a:t>
            </a:r>
            <a:r>
              <a:rPr lang="ja-JP" altLang="en-US" sz="1200" dirty="0">
                <a:latin typeface="+mn-ea"/>
              </a:rPr>
              <a:t>以下の気泡を言い、生成すると共に収縮をはじめ、時間の経過と共に</a:t>
            </a:r>
            <a:r>
              <a:rPr lang="en-US" altLang="ja-JP" sz="1200" dirty="0">
                <a:latin typeface="+mn-ea"/>
              </a:rPr>
              <a:t>1μm</a:t>
            </a:r>
            <a:r>
              <a:rPr lang="ja-JP" altLang="en-US" sz="1200" dirty="0">
                <a:latin typeface="+mn-ea"/>
              </a:rPr>
              <a:t>以下のナノバブルに変わっていき、目視では見えなくなってしまいます。　　　　　　　　　　　　　　　　　　　　　　　　　　　　　　　　　　　　　　　　　このマイクロ・ナノバブルを含んだ曝気水を利用して、曝気槽／調整槽／湖沼など大きな水域でも効率的に好気化できます。　　　　　　　　　　　　　　　　　　　　　　　　　　　　　　　　　　　　　　　　　　　　　　　マイクロバブルは、通常の気泡に比べて内圧が高く、液中に通常の気泡よりも長く滞留でき、ナノバブルであれば、更に長時間、液中に滞留できます。　　　　　　　　　　　　　　　　　　　　　　　　　　　　　　　　　　　　　　　　　　　　　　　　　　　　　　　　　　　　　　　　　　ノズル本体はスレート構造であることから、様々な物質が混ざった汚水でも目詰まりせず、低圧損でエネルギー効率が良く、メンテナンスフリーで様々な用途で利用できます。</a:t>
            </a:r>
            <a:endParaRPr lang="en-US" altLang="ja-JP" sz="1200" dirty="0">
              <a:latin typeface="+mn-ea"/>
            </a:endParaRPr>
          </a:p>
        </p:txBody>
      </p:sp>
    </p:spTree>
    <p:extLst>
      <p:ext uri="{BB962C8B-B14F-4D97-AF65-F5344CB8AC3E}">
        <p14:creationId xmlns:p14="http://schemas.microsoft.com/office/powerpoint/2010/main" val="178554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E16C422-C1EE-7D2E-6675-B2EC45F5FB81}"/>
              </a:ext>
            </a:extLst>
          </p:cNvPr>
          <p:cNvSpPr txBox="1"/>
          <p:nvPr/>
        </p:nvSpPr>
        <p:spPr>
          <a:xfrm>
            <a:off x="2000864" y="771832"/>
            <a:ext cx="8190271" cy="584775"/>
          </a:xfrm>
          <a:prstGeom prst="rect">
            <a:avLst/>
          </a:prstGeom>
          <a:noFill/>
        </p:spPr>
        <p:txBody>
          <a:bodyPr wrap="square">
            <a:spAutoFit/>
          </a:bodyPr>
          <a:lstStyle/>
          <a:p>
            <a:r>
              <a:rPr lang="en-US" altLang="ja-JP" sz="3200" dirty="0"/>
              <a:t>MNB</a:t>
            </a:r>
            <a:r>
              <a:rPr kumimoji="1" lang="ja-JP" altLang="en-US" sz="3200" dirty="0"/>
              <a:t>発生装置「</a:t>
            </a:r>
            <a:r>
              <a:rPr kumimoji="1" lang="ja-JP" altLang="en-US" sz="3200" dirty="0">
                <a:solidFill>
                  <a:srgbClr val="000000"/>
                </a:solidFill>
              </a:rPr>
              <a:t>アクアレスキュー</a:t>
            </a:r>
            <a:r>
              <a:rPr lang="ja-JP" altLang="en-US" sz="3200" i="0" dirty="0">
                <a:solidFill>
                  <a:srgbClr val="000000"/>
                </a:solidFill>
                <a:effectLst/>
              </a:rPr>
              <a:t>」の特徴</a:t>
            </a:r>
          </a:p>
        </p:txBody>
      </p:sp>
      <p:sp>
        <p:nvSpPr>
          <p:cNvPr id="4" name="四角形: 角を丸くする 3">
            <a:extLst>
              <a:ext uri="{FF2B5EF4-FFF2-40B4-BE49-F238E27FC236}">
                <a16:creationId xmlns:a16="http://schemas.microsoft.com/office/drawing/2014/main" id="{55EED30B-C064-4532-A877-AFDC2B266A33}"/>
              </a:ext>
            </a:extLst>
          </p:cNvPr>
          <p:cNvSpPr/>
          <p:nvPr/>
        </p:nvSpPr>
        <p:spPr>
          <a:xfrm>
            <a:off x="884904" y="2241755"/>
            <a:ext cx="5152103" cy="3952568"/>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000" dirty="0"/>
          </a:p>
          <a:p>
            <a:endParaRPr lang="en-US" altLang="ja-JP" sz="1000" dirty="0"/>
          </a:p>
          <a:p>
            <a:endParaRPr kumimoji="1" lang="en-US" altLang="ja-JP" sz="1000" dirty="0"/>
          </a:p>
          <a:p>
            <a:endParaRPr lang="en-US" altLang="ja-JP" sz="1000" dirty="0"/>
          </a:p>
          <a:p>
            <a:endParaRPr kumimoji="1" lang="en-US" altLang="ja-JP" sz="1000" dirty="0"/>
          </a:p>
          <a:p>
            <a:r>
              <a:rPr lang="en-US" altLang="ja-JP" sz="1000" dirty="0"/>
              <a:t>“</a:t>
            </a:r>
            <a:r>
              <a:rPr kumimoji="1" lang="ja-JP" altLang="en-US" sz="1000" dirty="0"/>
              <a:t>アクアレスキュー”が生成する気泡の大半は、直径数十</a:t>
            </a:r>
            <a:r>
              <a:rPr kumimoji="1" lang="en-US" altLang="ja-JP" sz="1000" dirty="0" err="1"/>
              <a:t>μm</a:t>
            </a:r>
            <a:r>
              <a:rPr kumimoji="1" lang="ja-JP" altLang="en-US" sz="1000" dirty="0"/>
              <a:t>以下であり、従来からある散気装置がつくる気泡と比較すると、浮力は極端に小さくなります。そのため、長時間水中に浮遊し続け効率的に酸素を供給することができます。</a:t>
            </a:r>
          </a:p>
        </p:txBody>
      </p:sp>
      <p:sp>
        <p:nvSpPr>
          <p:cNvPr id="5" name="正方形/長方形 4">
            <a:extLst>
              <a:ext uri="{FF2B5EF4-FFF2-40B4-BE49-F238E27FC236}">
                <a16:creationId xmlns:a16="http://schemas.microsoft.com/office/drawing/2014/main" id="{805987FA-BF1C-F044-6357-B89B0B004071}"/>
              </a:ext>
            </a:extLst>
          </p:cNvPr>
          <p:cNvSpPr/>
          <p:nvPr/>
        </p:nvSpPr>
        <p:spPr>
          <a:xfrm>
            <a:off x="1322439" y="2611087"/>
            <a:ext cx="4277032" cy="4369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①高効率の酸素供給能力</a:t>
            </a:r>
          </a:p>
        </p:txBody>
      </p:sp>
      <p:sp>
        <p:nvSpPr>
          <p:cNvPr id="8" name="四角形: 角を丸くする 7">
            <a:extLst>
              <a:ext uri="{FF2B5EF4-FFF2-40B4-BE49-F238E27FC236}">
                <a16:creationId xmlns:a16="http://schemas.microsoft.com/office/drawing/2014/main" id="{4E3E2E47-F543-EC35-9EB9-1B3976485367}"/>
              </a:ext>
            </a:extLst>
          </p:cNvPr>
          <p:cNvSpPr/>
          <p:nvPr/>
        </p:nvSpPr>
        <p:spPr>
          <a:xfrm>
            <a:off x="6390967" y="2241755"/>
            <a:ext cx="5152103" cy="3952568"/>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000" dirty="0"/>
          </a:p>
          <a:p>
            <a:endParaRPr lang="en-US" altLang="ja-JP" sz="1000" dirty="0"/>
          </a:p>
          <a:p>
            <a:endParaRPr kumimoji="1" lang="en-US" altLang="ja-JP" sz="1000" dirty="0"/>
          </a:p>
          <a:p>
            <a:endParaRPr lang="en-US" altLang="ja-JP" sz="1000" dirty="0"/>
          </a:p>
          <a:p>
            <a:endParaRPr kumimoji="1" lang="en-US" altLang="ja-JP" sz="1000" dirty="0"/>
          </a:p>
          <a:p>
            <a:r>
              <a:rPr kumimoji="1" lang="ja-JP" altLang="en-US" sz="1000" dirty="0"/>
              <a:t>“アクアトランスファ”には、空気と水が衝突しファインバブルを生成する部分が円筒構造の全周（</a:t>
            </a:r>
            <a:r>
              <a:rPr kumimoji="1" lang="en-US" altLang="ja-JP" sz="1000" dirty="0"/>
              <a:t>360°</a:t>
            </a:r>
            <a:r>
              <a:rPr kumimoji="1" lang="ja-JP" altLang="en-US" sz="1000" dirty="0"/>
              <a:t>）にあるため、異物が詰まり難い構造になっています。</a:t>
            </a:r>
          </a:p>
          <a:p>
            <a:r>
              <a:rPr kumimoji="1" lang="ja-JP" altLang="en-US" sz="1000" dirty="0"/>
              <a:t>また、万が一異物が詰まった場合でも、簡単に分解洗浄ができます。。</a:t>
            </a:r>
          </a:p>
        </p:txBody>
      </p:sp>
      <p:sp>
        <p:nvSpPr>
          <p:cNvPr id="9" name="正方形/長方形 8">
            <a:extLst>
              <a:ext uri="{FF2B5EF4-FFF2-40B4-BE49-F238E27FC236}">
                <a16:creationId xmlns:a16="http://schemas.microsoft.com/office/drawing/2014/main" id="{851504F1-ED3C-16D7-AF5C-BC2F042111CD}"/>
              </a:ext>
            </a:extLst>
          </p:cNvPr>
          <p:cNvSpPr/>
          <p:nvPr/>
        </p:nvSpPr>
        <p:spPr>
          <a:xfrm>
            <a:off x="6828502" y="2611086"/>
            <a:ext cx="4277032" cy="4369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②</a:t>
            </a:r>
            <a:r>
              <a:rPr kumimoji="1" lang="ja-JP" altLang="en-US" dirty="0"/>
              <a:t>目詰まりせず、シンプルな構造</a:t>
            </a:r>
          </a:p>
        </p:txBody>
      </p:sp>
    </p:spTree>
    <p:extLst>
      <p:ext uri="{BB962C8B-B14F-4D97-AF65-F5344CB8AC3E}">
        <p14:creationId xmlns:p14="http://schemas.microsoft.com/office/powerpoint/2010/main" val="1523710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F6936D5-40EA-C0F9-EB81-E9DF2EF82F3F}"/>
              </a:ext>
            </a:extLst>
          </p:cNvPr>
          <p:cNvSpPr/>
          <p:nvPr/>
        </p:nvSpPr>
        <p:spPr>
          <a:xfrm>
            <a:off x="6405715" y="304240"/>
            <a:ext cx="5152103" cy="3090347"/>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000" dirty="0"/>
          </a:p>
          <a:p>
            <a:endParaRPr lang="en-US" altLang="ja-JP" sz="1000" dirty="0"/>
          </a:p>
          <a:p>
            <a:endParaRPr kumimoji="1" lang="en-US" altLang="ja-JP" sz="1000" dirty="0"/>
          </a:p>
          <a:p>
            <a:endParaRPr lang="en-US" altLang="ja-JP" sz="1000" dirty="0"/>
          </a:p>
          <a:p>
            <a:endParaRPr kumimoji="1" lang="en-US" altLang="ja-JP" sz="1000" dirty="0"/>
          </a:p>
          <a:p>
            <a:r>
              <a:rPr kumimoji="1" lang="ja-JP" altLang="en-US" sz="1000" dirty="0"/>
              <a:t>アクアトランスファ”が生成する気泡の大半は、直径数十</a:t>
            </a:r>
            <a:r>
              <a:rPr kumimoji="1" lang="en-US" altLang="ja-JP" sz="1000" dirty="0" err="1"/>
              <a:t>μm</a:t>
            </a:r>
            <a:r>
              <a:rPr kumimoji="1" lang="ja-JP" altLang="en-US" sz="1000" dirty="0"/>
              <a:t>以下であり、従来からある散気装置がつくる気泡と比較すると、浮力は極端に小さくなります。そのため、長時間水中に浮遊し続け効率的に酸素を供給することができます。</a:t>
            </a:r>
          </a:p>
        </p:txBody>
      </p:sp>
      <p:sp>
        <p:nvSpPr>
          <p:cNvPr id="3" name="正方形/長方形 2">
            <a:extLst>
              <a:ext uri="{FF2B5EF4-FFF2-40B4-BE49-F238E27FC236}">
                <a16:creationId xmlns:a16="http://schemas.microsoft.com/office/drawing/2014/main" id="{A40DD9DE-3851-198E-6B24-26B2CA536105}"/>
              </a:ext>
            </a:extLst>
          </p:cNvPr>
          <p:cNvSpPr/>
          <p:nvPr/>
        </p:nvSpPr>
        <p:spPr>
          <a:xfrm>
            <a:off x="6843250" y="522696"/>
            <a:ext cx="4277032" cy="4369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④悪臭の発生を抑制</a:t>
            </a:r>
            <a:endParaRPr kumimoji="1" lang="ja-JP" altLang="en-US" dirty="0"/>
          </a:p>
        </p:txBody>
      </p:sp>
      <p:sp>
        <p:nvSpPr>
          <p:cNvPr id="6" name="四角形: 角を丸くする 5">
            <a:extLst>
              <a:ext uri="{FF2B5EF4-FFF2-40B4-BE49-F238E27FC236}">
                <a16:creationId xmlns:a16="http://schemas.microsoft.com/office/drawing/2014/main" id="{F1400AF7-081E-8A76-971A-7BBB09EDAADE}"/>
              </a:ext>
            </a:extLst>
          </p:cNvPr>
          <p:cNvSpPr/>
          <p:nvPr/>
        </p:nvSpPr>
        <p:spPr>
          <a:xfrm>
            <a:off x="850491" y="269828"/>
            <a:ext cx="5152103" cy="3124760"/>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000" dirty="0"/>
          </a:p>
          <a:p>
            <a:endParaRPr lang="en-US" altLang="ja-JP" sz="1000" dirty="0"/>
          </a:p>
          <a:p>
            <a:endParaRPr kumimoji="1" lang="en-US" altLang="ja-JP" sz="1000" dirty="0"/>
          </a:p>
          <a:p>
            <a:endParaRPr lang="en-US" altLang="ja-JP" sz="1000" dirty="0"/>
          </a:p>
          <a:p>
            <a:endParaRPr kumimoji="1" lang="en-US" altLang="ja-JP" sz="1000" dirty="0"/>
          </a:p>
          <a:p>
            <a:r>
              <a:rPr kumimoji="1" lang="ja-JP" altLang="en-US" sz="1000" dirty="0"/>
              <a:t>“アクアトランスファ”は強力な洗浄機能を保有しています。</a:t>
            </a:r>
          </a:p>
          <a:p>
            <a:r>
              <a:rPr kumimoji="1" lang="ja-JP" altLang="en-US" sz="1000" dirty="0"/>
              <a:t>すきまに入り込んだ塵、落ちにくい汚れなどが、薬剤を使用せずにきれいになります。養殖水槽の壁面に付着したバイオフィルムも剥離させるため清掃が楽になります。</a:t>
            </a:r>
          </a:p>
        </p:txBody>
      </p:sp>
      <p:sp>
        <p:nvSpPr>
          <p:cNvPr id="7" name="正方形/長方形 6">
            <a:extLst>
              <a:ext uri="{FF2B5EF4-FFF2-40B4-BE49-F238E27FC236}">
                <a16:creationId xmlns:a16="http://schemas.microsoft.com/office/drawing/2014/main" id="{2ED2E210-B7BA-8640-2417-DB5FE269B078}"/>
              </a:ext>
            </a:extLst>
          </p:cNvPr>
          <p:cNvSpPr/>
          <p:nvPr/>
        </p:nvSpPr>
        <p:spPr>
          <a:xfrm>
            <a:off x="1288026" y="522697"/>
            <a:ext cx="4277032" cy="4369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③強力な洗浄能力</a:t>
            </a:r>
            <a:endParaRPr kumimoji="1" lang="ja-JP" altLang="en-US" dirty="0"/>
          </a:p>
        </p:txBody>
      </p:sp>
      <p:sp>
        <p:nvSpPr>
          <p:cNvPr id="12" name="四角形: 角を丸くする 11">
            <a:extLst>
              <a:ext uri="{FF2B5EF4-FFF2-40B4-BE49-F238E27FC236}">
                <a16:creationId xmlns:a16="http://schemas.microsoft.com/office/drawing/2014/main" id="{13F76805-3945-FA7A-8325-B6A20E9FDB0C}"/>
              </a:ext>
            </a:extLst>
          </p:cNvPr>
          <p:cNvSpPr/>
          <p:nvPr/>
        </p:nvSpPr>
        <p:spPr>
          <a:xfrm>
            <a:off x="6405715" y="3567587"/>
            <a:ext cx="5152103" cy="3090347"/>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000" dirty="0"/>
          </a:p>
          <a:p>
            <a:endParaRPr lang="en-US" altLang="ja-JP" sz="1000" dirty="0"/>
          </a:p>
          <a:p>
            <a:endParaRPr kumimoji="1" lang="en-US" altLang="ja-JP" sz="1000" dirty="0"/>
          </a:p>
          <a:p>
            <a:endParaRPr lang="en-US" altLang="ja-JP" sz="1000" dirty="0"/>
          </a:p>
          <a:p>
            <a:endParaRPr kumimoji="1" lang="en-US" altLang="ja-JP" sz="1000" dirty="0"/>
          </a:p>
          <a:p>
            <a:r>
              <a:rPr kumimoji="1" lang="ja-JP" altLang="en-US" sz="1000" dirty="0"/>
              <a:t>アクアレスキュー”は水中ポンプや陸上ポンプを利用する為、通常のブロアによる曝気と比較して、効率的に酸素供給が可能なため、ブロアの数量や曝気槽を効率よく理よすることで、</a:t>
            </a:r>
            <a:r>
              <a:rPr lang="ja-JP" altLang="en-US" sz="1000" dirty="0"/>
              <a:t>トータルの電気代を削減できます。</a:t>
            </a:r>
            <a:endParaRPr kumimoji="1" lang="ja-JP" altLang="en-US" sz="1000" dirty="0"/>
          </a:p>
        </p:txBody>
      </p:sp>
      <p:sp>
        <p:nvSpPr>
          <p:cNvPr id="13" name="正方形/長方形 12">
            <a:extLst>
              <a:ext uri="{FF2B5EF4-FFF2-40B4-BE49-F238E27FC236}">
                <a16:creationId xmlns:a16="http://schemas.microsoft.com/office/drawing/2014/main" id="{8950C8BA-6B86-1EE3-C7A5-D23394C5B0C0}"/>
              </a:ext>
            </a:extLst>
          </p:cNvPr>
          <p:cNvSpPr/>
          <p:nvPr/>
        </p:nvSpPr>
        <p:spPr>
          <a:xfrm>
            <a:off x="6843250" y="3798336"/>
            <a:ext cx="4277032" cy="4369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⑥ブロア停止による電気代節約</a:t>
            </a:r>
            <a:endParaRPr kumimoji="1" lang="ja-JP" altLang="en-US" dirty="0"/>
          </a:p>
        </p:txBody>
      </p:sp>
      <p:sp>
        <p:nvSpPr>
          <p:cNvPr id="14" name="四角形: 角を丸くする 13">
            <a:extLst>
              <a:ext uri="{FF2B5EF4-FFF2-40B4-BE49-F238E27FC236}">
                <a16:creationId xmlns:a16="http://schemas.microsoft.com/office/drawing/2014/main" id="{7CA5A8BD-BF73-C94E-D591-B3064F99E166}"/>
              </a:ext>
            </a:extLst>
          </p:cNvPr>
          <p:cNvSpPr/>
          <p:nvPr/>
        </p:nvSpPr>
        <p:spPr>
          <a:xfrm>
            <a:off x="850491" y="3567587"/>
            <a:ext cx="5152103" cy="3090347"/>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000" dirty="0"/>
          </a:p>
          <a:p>
            <a:endParaRPr lang="en-US" altLang="ja-JP" sz="1000" dirty="0"/>
          </a:p>
          <a:p>
            <a:endParaRPr kumimoji="1" lang="en-US" altLang="ja-JP" sz="1000" dirty="0"/>
          </a:p>
          <a:p>
            <a:endParaRPr lang="en-US" altLang="ja-JP" sz="1000" dirty="0"/>
          </a:p>
          <a:p>
            <a:endParaRPr kumimoji="1" lang="en-US" altLang="ja-JP" sz="1000" dirty="0"/>
          </a:p>
          <a:p>
            <a:r>
              <a:rPr kumimoji="1" lang="ja-JP" altLang="en-US" sz="1000" dirty="0"/>
              <a:t>アクアトランスファ”が生成する気泡の大半は、直径数十</a:t>
            </a:r>
            <a:r>
              <a:rPr kumimoji="1" lang="en-US" altLang="ja-JP" sz="1000" dirty="0" err="1"/>
              <a:t>μm</a:t>
            </a:r>
            <a:r>
              <a:rPr kumimoji="1" lang="ja-JP" altLang="en-US" sz="1000" dirty="0"/>
              <a:t>以下であり、従来からある散気装置がつくる気泡と比較すると、浮力は極端に小さくなります。そのため、長時間水中に浮遊し続け効率的に酸素を供給することができます。</a:t>
            </a:r>
          </a:p>
        </p:txBody>
      </p:sp>
      <p:sp>
        <p:nvSpPr>
          <p:cNvPr id="15" name="正方形/長方形 14">
            <a:extLst>
              <a:ext uri="{FF2B5EF4-FFF2-40B4-BE49-F238E27FC236}">
                <a16:creationId xmlns:a16="http://schemas.microsoft.com/office/drawing/2014/main" id="{DA3E9923-3C01-A695-BFAC-60E7B4C15767}"/>
              </a:ext>
            </a:extLst>
          </p:cNvPr>
          <p:cNvSpPr/>
          <p:nvPr/>
        </p:nvSpPr>
        <p:spPr>
          <a:xfrm>
            <a:off x="1288026" y="3798336"/>
            <a:ext cx="4277032" cy="4369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t>⑤余剰汚泥の削減</a:t>
            </a:r>
            <a:endParaRPr kumimoji="1" lang="ja-JP" altLang="en-US" dirty="0"/>
          </a:p>
        </p:txBody>
      </p:sp>
    </p:spTree>
    <p:extLst>
      <p:ext uri="{BB962C8B-B14F-4D97-AF65-F5344CB8AC3E}">
        <p14:creationId xmlns:p14="http://schemas.microsoft.com/office/powerpoint/2010/main" val="4130461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1F6936D5-40EA-C0F9-EB81-E9DF2EF82F3F}"/>
              </a:ext>
            </a:extLst>
          </p:cNvPr>
          <p:cNvSpPr/>
          <p:nvPr/>
        </p:nvSpPr>
        <p:spPr>
          <a:xfrm>
            <a:off x="419837" y="2197821"/>
            <a:ext cx="3630561" cy="3952568"/>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000" dirty="0"/>
          </a:p>
          <a:p>
            <a:endParaRPr lang="en-US" altLang="ja-JP" sz="1000" dirty="0"/>
          </a:p>
          <a:p>
            <a:endParaRPr kumimoji="1" lang="en-US" altLang="ja-JP" sz="1000" dirty="0"/>
          </a:p>
          <a:p>
            <a:endParaRPr lang="en-US" altLang="ja-JP" sz="1000" dirty="0"/>
          </a:p>
          <a:p>
            <a:endParaRPr kumimoji="1" lang="en-US" altLang="ja-JP" sz="1000" dirty="0"/>
          </a:p>
          <a:p>
            <a:r>
              <a:rPr kumimoji="1" lang="ja-JP" altLang="en-US" sz="1000" dirty="0"/>
              <a:t>空気供給ユニットと組み合わせて使用することで、ニードルバルブの調整により、発生する気泡の粒径を容易に可変調整ができます。。</a:t>
            </a:r>
          </a:p>
        </p:txBody>
      </p:sp>
      <p:sp>
        <p:nvSpPr>
          <p:cNvPr id="3" name="正方形/長方形 2">
            <a:extLst>
              <a:ext uri="{FF2B5EF4-FFF2-40B4-BE49-F238E27FC236}">
                <a16:creationId xmlns:a16="http://schemas.microsoft.com/office/drawing/2014/main" id="{A40DD9DE-3851-198E-6B24-26B2CA536105}"/>
              </a:ext>
            </a:extLst>
          </p:cNvPr>
          <p:cNvSpPr/>
          <p:nvPr/>
        </p:nvSpPr>
        <p:spPr>
          <a:xfrm>
            <a:off x="975359" y="2547177"/>
            <a:ext cx="2550947" cy="4369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気泡の粒径調整が可</a:t>
            </a:r>
          </a:p>
        </p:txBody>
      </p:sp>
      <p:sp>
        <p:nvSpPr>
          <p:cNvPr id="7" name="テキスト ボックス 6">
            <a:extLst>
              <a:ext uri="{FF2B5EF4-FFF2-40B4-BE49-F238E27FC236}">
                <a16:creationId xmlns:a16="http://schemas.microsoft.com/office/drawing/2014/main" id="{6897D00B-837A-8286-0DA1-BB8003AAC311}"/>
              </a:ext>
            </a:extLst>
          </p:cNvPr>
          <p:cNvSpPr txBox="1"/>
          <p:nvPr/>
        </p:nvSpPr>
        <p:spPr>
          <a:xfrm>
            <a:off x="3323303" y="651076"/>
            <a:ext cx="6096000" cy="523220"/>
          </a:xfrm>
          <a:prstGeom prst="rect">
            <a:avLst/>
          </a:prstGeom>
          <a:noFill/>
        </p:spPr>
        <p:txBody>
          <a:bodyPr wrap="square">
            <a:spAutoFit/>
          </a:bodyPr>
          <a:lstStyle/>
          <a:p>
            <a:r>
              <a:rPr lang="ja-JP" altLang="en-US" sz="2800" dirty="0"/>
              <a:t>「アクアレスキュー」の優れた点</a:t>
            </a:r>
          </a:p>
        </p:txBody>
      </p:sp>
      <p:sp>
        <p:nvSpPr>
          <p:cNvPr id="9" name="四角形: 角を丸くする 8">
            <a:extLst>
              <a:ext uri="{FF2B5EF4-FFF2-40B4-BE49-F238E27FC236}">
                <a16:creationId xmlns:a16="http://schemas.microsoft.com/office/drawing/2014/main" id="{6A21858E-87E2-BBD6-9081-3AB2F3045405}"/>
              </a:ext>
            </a:extLst>
          </p:cNvPr>
          <p:cNvSpPr/>
          <p:nvPr/>
        </p:nvSpPr>
        <p:spPr>
          <a:xfrm>
            <a:off x="4361098" y="2197821"/>
            <a:ext cx="3630561" cy="3952568"/>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000" dirty="0"/>
          </a:p>
          <a:p>
            <a:endParaRPr lang="en-US" altLang="ja-JP" sz="1000" dirty="0"/>
          </a:p>
          <a:p>
            <a:endParaRPr kumimoji="1" lang="en-US" altLang="ja-JP" sz="1000" dirty="0"/>
          </a:p>
          <a:p>
            <a:endParaRPr lang="en-US" altLang="ja-JP" sz="1000" dirty="0"/>
          </a:p>
          <a:p>
            <a:endParaRPr kumimoji="1" lang="en-US" altLang="ja-JP" sz="1000" dirty="0"/>
          </a:p>
          <a:p>
            <a:r>
              <a:rPr kumimoji="1" lang="ja-JP" altLang="en-US" sz="1000" dirty="0"/>
              <a:t>“アクアトランスファ”の先端から吐出すマイクロバブルは、秒速</a:t>
            </a:r>
            <a:r>
              <a:rPr kumimoji="1" lang="en-US" altLang="ja-JP" sz="1000" dirty="0"/>
              <a:t>3〜5m</a:t>
            </a:r>
            <a:r>
              <a:rPr kumimoji="1" lang="ja-JP" altLang="en-US" sz="1000" dirty="0"/>
              <a:t>の速度で放出されます。</a:t>
            </a:r>
            <a:br>
              <a:rPr kumimoji="1" lang="ja-JP" altLang="en-US" sz="1000" dirty="0"/>
            </a:br>
            <a:r>
              <a:rPr kumimoji="1" lang="ja-JP" altLang="en-US" sz="1000" dirty="0"/>
              <a:t>水槽や池などの閉鎖水域でも、広範囲にマイクロバブルが行き渡ります。</a:t>
            </a:r>
          </a:p>
          <a:p>
            <a:endParaRPr kumimoji="1" lang="ja-JP" altLang="en-US" sz="1000" dirty="0"/>
          </a:p>
        </p:txBody>
      </p:sp>
      <p:sp>
        <p:nvSpPr>
          <p:cNvPr id="10" name="正方形/長方形 9">
            <a:extLst>
              <a:ext uri="{FF2B5EF4-FFF2-40B4-BE49-F238E27FC236}">
                <a16:creationId xmlns:a16="http://schemas.microsoft.com/office/drawing/2014/main" id="{532515D0-DCAE-0732-3D8D-563CF10FDFA0}"/>
              </a:ext>
            </a:extLst>
          </p:cNvPr>
          <p:cNvSpPr/>
          <p:nvPr/>
        </p:nvSpPr>
        <p:spPr>
          <a:xfrm>
            <a:off x="4916620" y="2547177"/>
            <a:ext cx="2550947" cy="4369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優れた撹挫能力</a:t>
            </a:r>
          </a:p>
        </p:txBody>
      </p:sp>
      <p:sp>
        <p:nvSpPr>
          <p:cNvPr id="11" name="四角形: 角を丸くする 10">
            <a:extLst>
              <a:ext uri="{FF2B5EF4-FFF2-40B4-BE49-F238E27FC236}">
                <a16:creationId xmlns:a16="http://schemas.microsoft.com/office/drawing/2014/main" id="{E26B5A9C-7291-4829-927F-5545CD8D84ED}"/>
              </a:ext>
            </a:extLst>
          </p:cNvPr>
          <p:cNvSpPr/>
          <p:nvPr/>
        </p:nvSpPr>
        <p:spPr>
          <a:xfrm>
            <a:off x="8256639" y="2197821"/>
            <a:ext cx="3630561" cy="3952568"/>
          </a:xfrm>
          <a:prstGeom prst="round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t"/>
          <a:lstStyle/>
          <a:p>
            <a:endParaRPr kumimoji="1" lang="en-US" altLang="ja-JP" sz="1000" dirty="0"/>
          </a:p>
          <a:p>
            <a:endParaRPr lang="en-US" altLang="ja-JP" sz="1000" dirty="0"/>
          </a:p>
          <a:p>
            <a:endParaRPr kumimoji="1" lang="en-US" altLang="ja-JP" sz="1000" dirty="0"/>
          </a:p>
          <a:p>
            <a:endParaRPr lang="en-US" altLang="ja-JP" sz="1000" dirty="0"/>
          </a:p>
          <a:p>
            <a:endParaRPr kumimoji="1" lang="en-US" altLang="ja-JP" sz="1000" dirty="0"/>
          </a:p>
          <a:p>
            <a:r>
              <a:rPr kumimoji="1" lang="ja-JP" altLang="en-US" sz="1000" dirty="0"/>
              <a:t>“アクアトランスファ”は、水中に浸漬する部分にはステンレスの</a:t>
            </a:r>
            <a:r>
              <a:rPr kumimoji="1" lang="en-US" altLang="ja-JP" sz="1000" dirty="0"/>
              <a:t>SUS316</a:t>
            </a:r>
            <a:r>
              <a:rPr kumimoji="1" lang="ja-JP" altLang="en-US" sz="1000" dirty="0"/>
              <a:t>を使用しています。海水は大変腐食性の強い液体ですが、耐久性があります。</a:t>
            </a:r>
          </a:p>
          <a:p>
            <a:r>
              <a:rPr kumimoji="1" lang="ja-JP" altLang="en-US" sz="1000" dirty="0"/>
              <a:t>。</a:t>
            </a:r>
          </a:p>
        </p:txBody>
      </p:sp>
      <p:sp>
        <p:nvSpPr>
          <p:cNvPr id="12" name="正方形/長方形 11">
            <a:extLst>
              <a:ext uri="{FF2B5EF4-FFF2-40B4-BE49-F238E27FC236}">
                <a16:creationId xmlns:a16="http://schemas.microsoft.com/office/drawing/2014/main" id="{68911870-5517-D8EA-901B-1FC55A87D73A}"/>
              </a:ext>
            </a:extLst>
          </p:cNvPr>
          <p:cNvSpPr/>
          <p:nvPr/>
        </p:nvSpPr>
        <p:spPr>
          <a:xfrm>
            <a:off x="8812161" y="2547177"/>
            <a:ext cx="2550947" cy="43691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海水にも強い材質</a:t>
            </a:r>
          </a:p>
        </p:txBody>
      </p:sp>
    </p:spTree>
    <p:extLst>
      <p:ext uri="{BB962C8B-B14F-4D97-AF65-F5344CB8AC3E}">
        <p14:creationId xmlns:p14="http://schemas.microsoft.com/office/powerpoint/2010/main" val="1628161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462EE7E-14DF-497D-AE08-F6623DB8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テキスト ボックス 4">
            <a:extLst>
              <a:ext uri="{FF2B5EF4-FFF2-40B4-BE49-F238E27FC236}">
                <a16:creationId xmlns:a16="http://schemas.microsoft.com/office/drawing/2014/main" id="{A20AB99A-5D65-B5C6-9281-01D7E7FB12A4}"/>
              </a:ext>
            </a:extLst>
          </p:cNvPr>
          <p:cNvSpPr txBox="1"/>
          <p:nvPr/>
        </p:nvSpPr>
        <p:spPr>
          <a:xfrm>
            <a:off x="2921959" y="526204"/>
            <a:ext cx="7898440" cy="13564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ja-JP" altLang="en-US" sz="2800" kern="1200" dirty="0">
                <a:solidFill>
                  <a:schemeClr val="tx1"/>
                </a:solidFill>
                <a:latin typeface="+mn-ea"/>
                <a:cs typeface="+mj-cs"/>
              </a:rPr>
              <a:t>「アクアレスキュー」シリーズの用途例</a:t>
            </a:r>
          </a:p>
        </p:txBody>
      </p:sp>
      <p:sp>
        <p:nvSpPr>
          <p:cNvPr id="3081" name="Rectangle 3080">
            <a:extLst>
              <a:ext uri="{FF2B5EF4-FFF2-40B4-BE49-F238E27FC236}">
                <a16:creationId xmlns:a16="http://schemas.microsoft.com/office/drawing/2014/main" id="{820E2AEF-4B9A-4866-A6A9-9503A847D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00EE52D6-F1D9-1CD5-C1D7-4BFFD0B1C0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4109" y="2133913"/>
            <a:ext cx="6308205" cy="2586363"/>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4684E015-DFE9-84BC-FEF6-D0FE83F6C520}"/>
              </a:ext>
            </a:extLst>
          </p:cNvPr>
          <p:cNvSpPr txBox="1"/>
          <p:nvPr/>
        </p:nvSpPr>
        <p:spPr>
          <a:xfrm>
            <a:off x="7674048" y="2133913"/>
            <a:ext cx="3851664" cy="363533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ja-JP" altLang="en-US" sz="1400" dirty="0"/>
              <a:t>空気、酸素、オゾン、水素、窒素、炭酸ガスなど各種ガスの液中におけるマイクロバブル化</a:t>
            </a:r>
          </a:p>
          <a:p>
            <a:pPr indent="-228600">
              <a:lnSpc>
                <a:spcPct val="90000"/>
              </a:lnSpc>
              <a:spcAft>
                <a:spcPts val="600"/>
              </a:spcAft>
              <a:buFont typeface="Arial" panose="020B0604020202020204" pitchFamily="34" charset="0"/>
              <a:buChar char="•"/>
            </a:pPr>
            <a:r>
              <a:rPr lang="ja-JP" altLang="en-US" sz="1400" dirty="0"/>
              <a:t>マイクロバブルによる排水処理の調整槽、曝気槽での高効率曝気</a:t>
            </a:r>
          </a:p>
          <a:p>
            <a:pPr indent="-228600">
              <a:lnSpc>
                <a:spcPct val="90000"/>
              </a:lnSpc>
              <a:spcAft>
                <a:spcPts val="600"/>
              </a:spcAft>
              <a:buFont typeface="Arial" panose="020B0604020202020204" pitchFamily="34" charset="0"/>
              <a:buChar char="•"/>
            </a:pPr>
            <a:r>
              <a:rPr lang="ja-JP" altLang="en-US" sz="1400" dirty="0"/>
              <a:t>マイクロバブルによる湖沼浄化、ダム湖浄化、地下ピットなど臭気の低減</a:t>
            </a:r>
          </a:p>
          <a:p>
            <a:pPr indent="-228600">
              <a:lnSpc>
                <a:spcPct val="90000"/>
              </a:lnSpc>
              <a:spcAft>
                <a:spcPts val="600"/>
              </a:spcAft>
              <a:buFont typeface="Arial" panose="020B0604020202020204" pitchFamily="34" charset="0"/>
              <a:buChar char="•"/>
            </a:pPr>
            <a:r>
              <a:rPr lang="ja-JP" altLang="en-US" sz="1400" dirty="0"/>
              <a:t>オゾンマイクロバブルによるバラスト水の殺菌処理や</a:t>
            </a:r>
            <a:r>
              <a:rPr lang="en-US" altLang="ja-JP" sz="1400" dirty="0"/>
              <a:t>COD</a:t>
            </a:r>
            <a:r>
              <a:rPr lang="ja-JP" altLang="en-US" sz="1400" dirty="0"/>
              <a:t>、</a:t>
            </a:r>
            <a:r>
              <a:rPr lang="en-US" altLang="ja-JP" sz="1400" dirty="0"/>
              <a:t>BOD</a:t>
            </a:r>
            <a:r>
              <a:rPr lang="ja-JP" altLang="en-US" sz="1400" dirty="0"/>
              <a:t>低減、炭酸ガスなどによる中和処理</a:t>
            </a:r>
          </a:p>
          <a:p>
            <a:pPr indent="-228600">
              <a:lnSpc>
                <a:spcPct val="90000"/>
              </a:lnSpc>
              <a:spcAft>
                <a:spcPts val="600"/>
              </a:spcAft>
              <a:buFont typeface="Arial" panose="020B0604020202020204" pitchFamily="34" charset="0"/>
              <a:buChar char="•"/>
            </a:pPr>
            <a:r>
              <a:rPr lang="ja-JP" altLang="en-US" sz="1400" dirty="0"/>
              <a:t>マイクロバブルによる水産物、農産物の育成促進、鮮度維持</a:t>
            </a:r>
          </a:p>
          <a:p>
            <a:pPr indent="-228600">
              <a:lnSpc>
                <a:spcPct val="90000"/>
              </a:lnSpc>
              <a:spcAft>
                <a:spcPts val="600"/>
              </a:spcAft>
              <a:buFont typeface="Arial" panose="020B0604020202020204" pitchFamily="34" charset="0"/>
              <a:buChar char="•"/>
            </a:pPr>
            <a:r>
              <a:rPr lang="ja-JP" altLang="en-US" sz="1400" dirty="0"/>
              <a:t>マイクロバブルによる各種洗浄用途（野菜洗浄、洗濯機、部品洗浄他）</a:t>
            </a:r>
          </a:p>
          <a:p>
            <a:pPr indent="-228600">
              <a:lnSpc>
                <a:spcPct val="90000"/>
              </a:lnSpc>
              <a:spcAft>
                <a:spcPts val="600"/>
              </a:spcAft>
              <a:buFont typeface="Arial" panose="020B0604020202020204" pitchFamily="34" charset="0"/>
              <a:buChar char="•"/>
            </a:pPr>
            <a:r>
              <a:rPr lang="ja-JP" altLang="en-US" sz="1400" dirty="0"/>
              <a:t>浄水場、下水処理場（各種高効率オゾン殺菌）など</a:t>
            </a:r>
          </a:p>
        </p:txBody>
      </p:sp>
    </p:spTree>
    <p:extLst>
      <p:ext uri="{BB962C8B-B14F-4D97-AF65-F5344CB8AC3E}">
        <p14:creationId xmlns:p14="http://schemas.microsoft.com/office/powerpoint/2010/main" val="858209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4354402-B54B-EAE3-7CCB-78A8200A8992}"/>
              </a:ext>
            </a:extLst>
          </p:cNvPr>
          <p:cNvSpPr txBox="1"/>
          <p:nvPr/>
        </p:nvSpPr>
        <p:spPr>
          <a:xfrm>
            <a:off x="3305175" y="227475"/>
            <a:ext cx="6096000" cy="523220"/>
          </a:xfrm>
          <a:prstGeom prst="rect">
            <a:avLst/>
          </a:prstGeom>
          <a:noFill/>
        </p:spPr>
        <p:txBody>
          <a:bodyPr wrap="square">
            <a:spAutoFit/>
          </a:bodyPr>
          <a:lstStyle/>
          <a:p>
            <a:r>
              <a:rPr lang="ja-JP" altLang="en-US" sz="2800" dirty="0"/>
              <a:t>「アクアレスキュー」の導入事例</a:t>
            </a:r>
          </a:p>
        </p:txBody>
      </p:sp>
      <p:pic>
        <p:nvPicPr>
          <p:cNvPr id="1030" name="Picture 6" descr="鱧の畜養水槽">
            <a:extLst>
              <a:ext uri="{FF2B5EF4-FFF2-40B4-BE49-F238E27FC236}">
                <a16:creationId xmlns:a16="http://schemas.microsoft.com/office/drawing/2014/main" id="{513D8BCA-7668-1E80-92BF-B6C789D03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625" y="996019"/>
            <a:ext cx="2847976" cy="21217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運河のアオコ対策（中国）">
            <a:extLst>
              <a:ext uri="{FF2B5EF4-FFF2-40B4-BE49-F238E27FC236}">
                <a16:creationId xmlns:a16="http://schemas.microsoft.com/office/drawing/2014/main" id="{CEA95CFC-0320-98D0-224B-2C22365E3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487" y="996019"/>
            <a:ext cx="2847976" cy="21217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トラフグ、鱧の畜養水槽">
            <a:extLst>
              <a:ext uri="{FF2B5EF4-FFF2-40B4-BE49-F238E27FC236}">
                <a16:creationId xmlns:a16="http://schemas.microsoft.com/office/drawing/2014/main" id="{FCFA7DA1-347B-2BAE-4950-1EF8F89BF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350" y="996018"/>
            <a:ext cx="2847976" cy="212174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911A1C38-B70D-566D-AC19-FC8AE643054D}"/>
              </a:ext>
            </a:extLst>
          </p:cNvPr>
          <p:cNvSpPr txBox="1"/>
          <p:nvPr/>
        </p:nvSpPr>
        <p:spPr>
          <a:xfrm>
            <a:off x="1590302" y="3244334"/>
            <a:ext cx="9397678" cy="461665"/>
          </a:xfrm>
          <a:prstGeom prst="rect">
            <a:avLst/>
          </a:prstGeom>
          <a:noFill/>
        </p:spPr>
        <p:txBody>
          <a:bodyPr wrap="square">
            <a:spAutoFit/>
          </a:bodyPr>
          <a:lstStyle/>
          <a:p>
            <a:r>
              <a:rPr lang="ja-JP" altLang="en-US" sz="1200" dirty="0"/>
              <a:t>　　　鱧の畜養水槽　　　　　　　　　　　　　　　　運河のアオコ対策　　　　　　　　　　　トラフグ、ウナギの畜養殖場</a:t>
            </a:r>
          </a:p>
          <a:p>
            <a:r>
              <a:rPr lang="ja-JP" altLang="en-US" sz="1200" dirty="0"/>
              <a:t>　　　　　　　　　　　　　　　　　　</a:t>
            </a:r>
          </a:p>
        </p:txBody>
      </p:sp>
      <p:graphicFrame>
        <p:nvGraphicFramePr>
          <p:cNvPr id="7" name="オブジェクト 6">
            <a:extLst>
              <a:ext uri="{FF2B5EF4-FFF2-40B4-BE49-F238E27FC236}">
                <a16:creationId xmlns:a16="http://schemas.microsoft.com/office/drawing/2014/main" id="{3ACED9CE-4365-C0C0-6533-A3ECB1E37BD0}"/>
              </a:ext>
            </a:extLst>
          </p:cNvPr>
          <p:cNvGraphicFramePr>
            <a:graphicFrameLocks noChangeAspect="1"/>
          </p:cNvGraphicFramePr>
          <p:nvPr>
            <p:extLst>
              <p:ext uri="{D42A27DB-BD31-4B8C-83A1-F6EECF244321}">
                <p14:modId xmlns:p14="http://schemas.microsoft.com/office/powerpoint/2010/main" val="484321449"/>
              </p:ext>
            </p:extLst>
          </p:nvPr>
        </p:nvGraphicFramePr>
        <p:xfrm>
          <a:off x="1142625" y="3965833"/>
          <a:ext cx="2847976" cy="2141472"/>
        </p:xfrm>
        <a:graphic>
          <a:graphicData uri="http://schemas.openxmlformats.org/presentationml/2006/ole">
            <mc:AlternateContent xmlns:mc="http://schemas.openxmlformats.org/markup-compatibility/2006">
              <mc:Choice xmlns:v="urn:schemas-microsoft-com:vml" Requires="v">
                <p:oleObj name="Bitmap Image" r:id="rId5" imgW="15361920" imgH="11521440" progId="PBrush">
                  <p:embed/>
                </p:oleObj>
              </mc:Choice>
              <mc:Fallback>
                <p:oleObj name="Bitmap Image" r:id="rId5" imgW="15361920" imgH="11521440" progId="PBrush">
                  <p:embed/>
                  <p:pic>
                    <p:nvPicPr>
                      <p:cNvPr id="0" name=""/>
                      <p:cNvPicPr/>
                      <p:nvPr/>
                    </p:nvPicPr>
                    <p:blipFill>
                      <a:blip r:embed="rId6"/>
                      <a:stretch>
                        <a:fillRect/>
                      </a:stretch>
                    </p:blipFill>
                    <p:spPr>
                      <a:xfrm>
                        <a:off x="1142625" y="3965833"/>
                        <a:ext cx="2847976" cy="2141472"/>
                      </a:xfrm>
                      <a:prstGeom prst="rect">
                        <a:avLst/>
                      </a:prstGeom>
                    </p:spPr>
                  </p:pic>
                </p:oleObj>
              </mc:Fallback>
            </mc:AlternateContent>
          </a:graphicData>
        </a:graphic>
      </p:graphicFrame>
      <p:graphicFrame>
        <p:nvGraphicFramePr>
          <p:cNvPr id="8" name="オブジェクト 7">
            <a:extLst>
              <a:ext uri="{FF2B5EF4-FFF2-40B4-BE49-F238E27FC236}">
                <a16:creationId xmlns:a16="http://schemas.microsoft.com/office/drawing/2014/main" id="{3AFBC050-A56E-5254-6B9B-3434DE30858D}"/>
              </a:ext>
            </a:extLst>
          </p:cNvPr>
          <p:cNvGraphicFramePr>
            <a:graphicFrameLocks noChangeAspect="1"/>
          </p:cNvGraphicFramePr>
          <p:nvPr>
            <p:extLst>
              <p:ext uri="{D42A27DB-BD31-4B8C-83A1-F6EECF244321}">
                <p14:modId xmlns:p14="http://schemas.microsoft.com/office/powerpoint/2010/main" val="3974382942"/>
              </p:ext>
            </p:extLst>
          </p:nvPr>
        </p:nvGraphicFramePr>
        <p:xfrm>
          <a:off x="4635286" y="3996289"/>
          <a:ext cx="2827177" cy="2125832"/>
        </p:xfrm>
        <a:graphic>
          <a:graphicData uri="http://schemas.openxmlformats.org/presentationml/2006/ole">
            <mc:AlternateContent xmlns:mc="http://schemas.openxmlformats.org/markup-compatibility/2006">
              <mc:Choice xmlns:v="urn:schemas-microsoft-com:vml" Requires="v">
                <p:oleObj name="Bitmap Image" r:id="rId7" imgW="15361920" imgH="11521440" progId="PBrush">
                  <p:embed/>
                </p:oleObj>
              </mc:Choice>
              <mc:Fallback>
                <p:oleObj name="Bitmap Image" r:id="rId7" imgW="15361920" imgH="11521440" progId="PBrush">
                  <p:embed/>
                  <p:pic>
                    <p:nvPicPr>
                      <p:cNvPr id="0" name=""/>
                      <p:cNvPicPr/>
                      <p:nvPr/>
                    </p:nvPicPr>
                    <p:blipFill>
                      <a:blip r:embed="rId8"/>
                      <a:stretch>
                        <a:fillRect/>
                      </a:stretch>
                    </p:blipFill>
                    <p:spPr>
                      <a:xfrm>
                        <a:off x="4635286" y="3996289"/>
                        <a:ext cx="2827177" cy="2125832"/>
                      </a:xfrm>
                      <a:prstGeom prst="rect">
                        <a:avLst/>
                      </a:prstGeom>
                    </p:spPr>
                  </p:pic>
                </p:oleObj>
              </mc:Fallback>
            </mc:AlternateContent>
          </a:graphicData>
        </a:graphic>
      </p:graphicFrame>
      <p:graphicFrame>
        <p:nvGraphicFramePr>
          <p:cNvPr id="9" name="オブジェクト 8">
            <a:extLst>
              <a:ext uri="{FF2B5EF4-FFF2-40B4-BE49-F238E27FC236}">
                <a16:creationId xmlns:a16="http://schemas.microsoft.com/office/drawing/2014/main" id="{B988F57C-E2A5-F489-C51F-1DE389DBB387}"/>
              </a:ext>
            </a:extLst>
          </p:cNvPr>
          <p:cNvGraphicFramePr>
            <a:graphicFrameLocks noChangeAspect="1"/>
          </p:cNvGraphicFramePr>
          <p:nvPr>
            <p:extLst>
              <p:ext uri="{D42A27DB-BD31-4B8C-83A1-F6EECF244321}">
                <p14:modId xmlns:p14="http://schemas.microsoft.com/office/powerpoint/2010/main" val="374088315"/>
              </p:ext>
            </p:extLst>
          </p:nvPr>
        </p:nvGraphicFramePr>
        <p:xfrm>
          <a:off x="8166328" y="4014509"/>
          <a:ext cx="2644413" cy="2125831"/>
        </p:xfrm>
        <a:graphic>
          <a:graphicData uri="http://schemas.openxmlformats.org/presentationml/2006/ole">
            <mc:AlternateContent xmlns:mc="http://schemas.openxmlformats.org/markup-compatibility/2006">
              <mc:Choice xmlns:v="urn:schemas-microsoft-com:vml" Requires="v">
                <p:oleObj name="Bitmap Image" r:id="rId9" imgW="15361920" imgH="11521440" progId="PBrush">
                  <p:embed/>
                </p:oleObj>
              </mc:Choice>
              <mc:Fallback>
                <p:oleObj name="Bitmap Image" r:id="rId9" imgW="15361920" imgH="11521440" progId="PBrush">
                  <p:embed/>
                  <p:pic>
                    <p:nvPicPr>
                      <p:cNvPr id="0" name=""/>
                      <p:cNvPicPr/>
                      <p:nvPr/>
                    </p:nvPicPr>
                    <p:blipFill>
                      <a:blip r:embed="rId10"/>
                      <a:stretch>
                        <a:fillRect/>
                      </a:stretch>
                    </p:blipFill>
                    <p:spPr>
                      <a:xfrm>
                        <a:off x="8166328" y="4014509"/>
                        <a:ext cx="2644413" cy="2125831"/>
                      </a:xfrm>
                      <a:prstGeom prst="rect">
                        <a:avLst/>
                      </a:prstGeom>
                    </p:spPr>
                  </p:pic>
                </p:oleObj>
              </mc:Fallback>
            </mc:AlternateContent>
          </a:graphicData>
        </a:graphic>
      </p:graphicFrame>
      <p:sp>
        <p:nvSpPr>
          <p:cNvPr id="19" name="テキスト ボックス 18">
            <a:extLst>
              <a:ext uri="{FF2B5EF4-FFF2-40B4-BE49-F238E27FC236}">
                <a16:creationId xmlns:a16="http://schemas.microsoft.com/office/drawing/2014/main" id="{4AA3A88D-1573-E97D-FCCC-D3A9A502D3D0}"/>
              </a:ext>
            </a:extLst>
          </p:cNvPr>
          <p:cNvSpPr txBox="1"/>
          <p:nvPr/>
        </p:nvSpPr>
        <p:spPr>
          <a:xfrm>
            <a:off x="1725580" y="6182473"/>
            <a:ext cx="9397678" cy="276999"/>
          </a:xfrm>
          <a:prstGeom prst="rect">
            <a:avLst/>
          </a:prstGeom>
          <a:noFill/>
        </p:spPr>
        <p:txBody>
          <a:bodyPr wrap="square">
            <a:spAutoFit/>
          </a:bodyPr>
          <a:lstStyle/>
          <a:p>
            <a:r>
              <a:rPr lang="ja-JP" altLang="en-US" sz="1200" dirty="0"/>
              <a:t>豆腐製造工場の調整槽　　　　　　　　　　　　麺類製造工場の曝気槽　　　　　　　　　　　　　魚類加工工場の沈殿槽　　　　</a:t>
            </a:r>
          </a:p>
        </p:txBody>
      </p:sp>
    </p:spTree>
    <p:extLst>
      <p:ext uri="{BB962C8B-B14F-4D97-AF65-F5344CB8AC3E}">
        <p14:creationId xmlns:p14="http://schemas.microsoft.com/office/powerpoint/2010/main" val="2282584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CB376FBA-3A11-9DEF-D7E2-68BAE71C5C05}"/>
              </a:ext>
            </a:extLst>
          </p:cNvPr>
          <p:cNvGraphicFramePr>
            <a:graphicFrameLocks noGrp="1"/>
          </p:cNvGraphicFramePr>
          <p:nvPr>
            <p:extLst>
              <p:ext uri="{D42A27DB-BD31-4B8C-83A1-F6EECF244321}">
                <p14:modId xmlns:p14="http://schemas.microsoft.com/office/powerpoint/2010/main" val="591544749"/>
              </p:ext>
            </p:extLst>
          </p:nvPr>
        </p:nvGraphicFramePr>
        <p:xfrm>
          <a:off x="3831221" y="1574986"/>
          <a:ext cx="7998109" cy="4557982"/>
        </p:xfrm>
        <a:graphic>
          <a:graphicData uri="http://schemas.openxmlformats.org/drawingml/2006/table">
            <a:tbl>
              <a:tblPr firstRow="1" bandRow="1">
                <a:tableStyleId>{5C22544A-7EE6-4342-B048-85BDC9FD1C3A}</a:tableStyleId>
              </a:tblPr>
              <a:tblGrid>
                <a:gridCol w="1142587">
                  <a:extLst>
                    <a:ext uri="{9D8B030D-6E8A-4147-A177-3AD203B41FA5}">
                      <a16:colId xmlns:a16="http://schemas.microsoft.com/office/drawing/2014/main" val="470023682"/>
                    </a:ext>
                  </a:extLst>
                </a:gridCol>
                <a:gridCol w="1142587">
                  <a:extLst>
                    <a:ext uri="{9D8B030D-6E8A-4147-A177-3AD203B41FA5}">
                      <a16:colId xmlns:a16="http://schemas.microsoft.com/office/drawing/2014/main" val="1706569917"/>
                    </a:ext>
                  </a:extLst>
                </a:gridCol>
                <a:gridCol w="1142587">
                  <a:extLst>
                    <a:ext uri="{9D8B030D-6E8A-4147-A177-3AD203B41FA5}">
                      <a16:colId xmlns:a16="http://schemas.microsoft.com/office/drawing/2014/main" val="2153881888"/>
                    </a:ext>
                  </a:extLst>
                </a:gridCol>
                <a:gridCol w="1142587">
                  <a:extLst>
                    <a:ext uri="{9D8B030D-6E8A-4147-A177-3AD203B41FA5}">
                      <a16:colId xmlns:a16="http://schemas.microsoft.com/office/drawing/2014/main" val="2530391686"/>
                    </a:ext>
                  </a:extLst>
                </a:gridCol>
                <a:gridCol w="1142587">
                  <a:extLst>
                    <a:ext uri="{9D8B030D-6E8A-4147-A177-3AD203B41FA5}">
                      <a16:colId xmlns:a16="http://schemas.microsoft.com/office/drawing/2014/main" val="1038649715"/>
                    </a:ext>
                  </a:extLst>
                </a:gridCol>
                <a:gridCol w="1142587">
                  <a:extLst>
                    <a:ext uri="{9D8B030D-6E8A-4147-A177-3AD203B41FA5}">
                      <a16:colId xmlns:a16="http://schemas.microsoft.com/office/drawing/2014/main" val="2898788854"/>
                    </a:ext>
                  </a:extLst>
                </a:gridCol>
                <a:gridCol w="1142587">
                  <a:extLst>
                    <a:ext uri="{9D8B030D-6E8A-4147-A177-3AD203B41FA5}">
                      <a16:colId xmlns:a16="http://schemas.microsoft.com/office/drawing/2014/main" val="2922514575"/>
                    </a:ext>
                  </a:extLst>
                </a:gridCol>
              </a:tblGrid>
              <a:tr h="560515">
                <a:tc>
                  <a:txBody>
                    <a:bodyPr/>
                    <a:lstStyle/>
                    <a:p>
                      <a:pPr algn="l"/>
                      <a:endParaRPr kumimoji="1" lang="ja-JP" altLang="en-US" sz="1200" b="1" dirty="0">
                        <a:solidFill>
                          <a:schemeClr val="bg1"/>
                        </a:solidFill>
                        <a:latin typeface="+mj-lt"/>
                      </a:endParaRPr>
                    </a:p>
                  </a:txBody>
                  <a:tcPr/>
                </a:tc>
                <a:tc>
                  <a:txBody>
                    <a:bodyPr/>
                    <a:lstStyle/>
                    <a:p>
                      <a:pPr algn="l">
                        <a:lnSpc>
                          <a:spcPct val="150000"/>
                        </a:lnSpc>
                      </a:pPr>
                      <a:r>
                        <a:rPr lang="en-US" altLang="ja-JP" sz="1200" b="1" dirty="0">
                          <a:solidFill>
                            <a:schemeClr val="bg1"/>
                          </a:solidFill>
                          <a:effectLst/>
                          <a:latin typeface="+mj-lt"/>
                          <a:cs typeface="Times New Roman" panose="02020603050405020304" pitchFamily="18" charset="0"/>
                        </a:rPr>
                        <a:t>MWN05R</a:t>
                      </a:r>
                      <a:endParaRPr kumimoji="1" lang="ja-JP" altLang="en-US" sz="1200" b="1" dirty="0">
                        <a:solidFill>
                          <a:schemeClr val="bg1"/>
                        </a:solidFill>
                        <a:latin typeface="+mj-lt"/>
                      </a:endParaRP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200" b="1" kern="1200" dirty="0">
                          <a:solidFill>
                            <a:schemeClr val="bg1"/>
                          </a:solidFill>
                          <a:effectLst/>
                          <a:latin typeface="+mn-lt"/>
                          <a:ea typeface="+mn-ea"/>
                          <a:cs typeface="Times New Roman" panose="02020603050405020304" pitchFamily="18" charset="0"/>
                        </a:rPr>
                        <a:t>MWN05R</a:t>
                      </a:r>
                      <a:endParaRPr kumimoji="1" lang="ja-JP" altLang="en-US" sz="1200" b="1" kern="1200" dirty="0">
                        <a:solidFill>
                          <a:schemeClr val="bg1"/>
                        </a:solidFill>
                        <a:latin typeface="+mn-lt"/>
                        <a:ea typeface="+mn-ea"/>
                        <a:cs typeface="+mn-cs"/>
                      </a:endParaRPr>
                    </a:p>
                  </a:txBody>
                  <a:tcPr marL="38100" marR="38100" marT="114300" marB="114300" anchor="ctr"/>
                </a:tc>
                <a:tc>
                  <a:txBody>
                    <a:bodyPr/>
                    <a:lstStyle/>
                    <a:p>
                      <a:pPr algn="l">
                        <a:lnSpc>
                          <a:spcPct val="150000"/>
                        </a:lnSpc>
                      </a:pPr>
                      <a:r>
                        <a:rPr lang="en-US" altLang="ja-JP" sz="1200" b="1" dirty="0">
                          <a:solidFill>
                            <a:schemeClr val="bg1"/>
                          </a:solidFill>
                          <a:effectLst/>
                          <a:latin typeface="+mj-lt"/>
                          <a:cs typeface="Times New Roman" panose="02020603050405020304" pitchFamily="18" charset="0"/>
                        </a:rPr>
                        <a:t>MWN20</a:t>
                      </a:r>
                      <a:endParaRPr kumimoji="1" lang="ja-JP" altLang="en-US" sz="1200" b="1" dirty="0">
                        <a:solidFill>
                          <a:schemeClr val="bg1"/>
                        </a:solidFill>
                        <a:latin typeface="+mj-lt"/>
                      </a:endParaRPr>
                    </a:p>
                  </a:txBody>
                  <a:tcPr/>
                </a:tc>
                <a:tc>
                  <a:txBody>
                    <a:bodyPr/>
                    <a:lstStyle/>
                    <a:p>
                      <a:pPr algn="l">
                        <a:lnSpc>
                          <a:spcPct val="150000"/>
                        </a:lnSpc>
                      </a:pPr>
                      <a:r>
                        <a:rPr lang="en-US" altLang="ja-JP" sz="1200" b="1" dirty="0">
                          <a:solidFill>
                            <a:schemeClr val="bg1"/>
                          </a:solidFill>
                          <a:effectLst/>
                          <a:latin typeface="+mj-lt"/>
                          <a:cs typeface="Times New Roman" panose="02020603050405020304" pitchFamily="18" charset="0"/>
                        </a:rPr>
                        <a:t>MWN30</a:t>
                      </a:r>
                      <a:endParaRPr kumimoji="1" lang="ja-JP" altLang="en-US" sz="1200" b="1" dirty="0">
                        <a:solidFill>
                          <a:schemeClr val="bg1"/>
                        </a:solidFill>
                        <a:latin typeface="+mj-lt"/>
                      </a:endParaRPr>
                    </a:p>
                  </a:txBody>
                  <a:tcPr/>
                </a:tc>
                <a:tc>
                  <a:txBody>
                    <a:bodyPr/>
                    <a:lstStyle/>
                    <a:p>
                      <a:pPr algn="l">
                        <a:lnSpc>
                          <a:spcPct val="150000"/>
                        </a:lnSpc>
                      </a:pPr>
                      <a:r>
                        <a:rPr lang="en-US" altLang="ja-JP" sz="1200" b="1" dirty="0">
                          <a:solidFill>
                            <a:schemeClr val="bg1"/>
                          </a:solidFill>
                          <a:effectLst/>
                          <a:latin typeface="+mj-lt"/>
                          <a:cs typeface="Times New Roman" panose="02020603050405020304" pitchFamily="18" charset="0"/>
                        </a:rPr>
                        <a:t>MWN40</a:t>
                      </a:r>
                      <a:endParaRPr kumimoji="1" lang="ja-JP" altLang="en-US" sz="1200" b="1" dirty="0">
                        <a:solidFill>
                          <a:schemeClr val="bg1"/>
                        </a:solidFill>
                        <a:latin typeface="+mj-lt"/>
                      </a:endParaRPr>
                    </a:p>
                  </a:txBody>
                  <a:tcPr/>
                </a:tc>
                <a:tc>
                  <a:txBody>
                    <a:bodyPr/>
                    <a:lstStyle/>
                    <a:p>
                      <a:pPr algn="l">
                        <a:lnSpc>
                          <a:spcPct val="150000"/>
                        </a:lnSpc>
                      </a:pPr>
                      <a:r>
                        <a:rPr lang="en-US" altLang="ja-JP" sz="1200" b="1" dirty="0">
                          <a:solidFill>
                            <a:schemeClr val="bg1"/>
                          </a:solidFill>
                          <a:effectLst/>
                          <a:latin typeface="+mj-lt"/>
                          <a:cs typeface="Times New Roman" panose="02020603050405020304" pitchFamily="18" charset="0"/>
                        </a:rPr>
                        <a:t>MWN50</a:t>
                      </a:r>
                      <a:endParaRPr kumimoji="1" lang="ja-JP" altLang="en-US" sz="1200" b="1" dirty="0">
                        <a:solidFill>
                          <a:schemeClr val="bg1"/>
                        </a:solidFill>
                        <a:latin typeface="+mj-lt"/>
                      </a:endParaRPr>
                    </a:p>
                  </a:txBody>
                  <a:tcPr/>
                </a:tc>
                <a:extLst>
                  <a:ext uri="{0D108BD9-81ED-4DB2-BD59-A6C34878D82A}">
                    <a16:rowId xmlns:a16="http://schemas.microsoft.com/office/drawing/2014/main" val="327055228"/>
                  </a:ext>
                </a:extLst>
              </a:tr>
              <a:tr h="537520">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最大吐出水量</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(l/min)</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20</a:t>
                      </a:r>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以上</a:t>
                      </a:r>
                      <a:endParaRPr kumimoji="1" lang="ja-JP" altLang="en-US" sz="1200" b="1" dirty="0">
                        <a:solidFill>
                          <a:schemeClr val="tx1"/>
                        </a:solidFill>
                        <a:latin typeface="+mj-lt"/>
                      </a:endParaRPr>
                    </a:p>
                  </a:txBody>
                  <a:tcPr/>
                </a:tc>
                <a:tc>
                  <a:txBody>
                    <a:bodyPr/>
                    <a:lstStyle/>
                    <a:p>
                      <a:pPr algn="l"/>
                      <a:r>
                        <a:rPr lang="en-US" sz="1200" b="1" kern="100" dirty="0">
                          <a:solidFill>
                            <a:schemeClr val="tx1"/>
                          </a:solidFill>
                          <a:effectLst/>
                          <a:latin typeface="+mj-lt"/>
                          <a:ea typeface="游明朝" panose="02020400000000000000" pitchFamily="18" charset="-128"/>
                          <a:cs typeface="Times New Roman" panose="02020603050405020304" pitchFamily="18" charset="0"/>
                        </a:rPr>
                        <a:t>85</a:t>
                      </a:r>
                      <a:r>
                        <a:rPr lang="ja-JP" sz="1200" b="1" kern="100" dirty="0">
                          <a:solidFill>
                            <a:schemeClr val="tx1"/>
                          </a:solidFill>
                          <a:effectLst/>
                          <a:latin typeface="+mj-lt"/>
                          <a:ea typeface="游ゴシック Light" panose="020B0300000000000000" pitchFamily="50" charset="-128"/>
                          <a:cs typeface="Times New Roman" panose="02020603050405020304" pitchFamily="18" charset="0"/>
                        </a:rPr>
                        <a:t>以上</a:t>
                      </a:r>
                      <a:endParaRPr lang="ja-JP" sz="1200" b="1" kern="100" dirty="0">
                        <a:solidFill>
                          <a:schemeClr val="tx1"/>
                        </a:solidFill>
                        <a:effectLst/>
                        <a:latin typeface="+mj-lt"/>
                        <a:ea typeface="游明朝" panose="02020400000000000000" pitchFamily="18" charset="-128"/>
                        <a:cs typeface="Times New Roman" panose="02020603050405020304" pitchFamily="18" charset="0"/>
                      </a:endParaRPr>
                    </a:p>
                  </a:txBody>
                  <a:tcPr marL="38100" marR="38100" marT="114300" marB="114300" anchor="ctr"/>
                </a:tc>
                <a:tc>
                  <a:txBody>
                    <a:bodyPr/>
                    <a:lstStyle/>
                    <a:p>
                      <a:pPr algn="l"/>
                      <a:r>
                        <a:rPr lang="en-US" altLang="ja-JP" sz="1200" b="1" dirty="0">
                          <a:solidFill>
                            <a:schemeClr val="tx1"/>
                          </a:solidFill>
                          <a:effectLst/>
                          <a:latin typeface="+mj-lt"/>
                          <a:cs typeface="Times New Roman" panose="02020603050405020304" pitchFamily="18" charset="0"/>
                        </a:rPr>
                        <a:t>340</a:t>
                      </a:r>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以上</a:t>
                      </a:r>
                      <a:endParaRPr kumimoji="1" lang="ja-JP" altLang="en-US" sz="1200" b="1" dirty="0">
                        <a:solidFill>
                          <a:schemeClr val="tx1"/>
                        </a:solidFill>
                        <a:latin typeface="+mj-lt"/>
                      </a:endParaRPr>
                    </a:p>
                  </a:txBody>
                  <a:tcPr/>
                </a:tc>
                <a:tc>
                  <a:txBody>
                    <a:bodyPr/>
                    <a:lstStyle/>
                    <a:p>
                      <a:pPr algn="l"/>
                      <a:r>
                        <a:rPr lang="en-US" sz="1200" b="1" kern="100" dirty="0">
                          <a:solidFill>
                            <a:schemeClr val="tx1"/>
                          </a:solidFill>
                          <a:effectLst/>
                          <a:latin typeface="+mj-lt"/>
                          <a:ea typeface="游明朝" panose="02020400000000000000" pitchFamily="18" charset="-128"/>
                          <a:cs typeface="Times New Roman" panose="02020603050405020304" pitchFamily="18" charset="0"/>
                        </a:rPr>
                        <a:t>770</a:t>
                      </a:r>
                      <a:r>
                        <a:rPr lang="ja-JP" sz="1200" b="1" kern="100" dirty="0">
                          <a:solidFill>
                            <a:schemeClr val="tx1"/>
                          </a:solidFill>
                          <a:effectLst/>
                          <a:latin typeface="+mj-lt"/>
                          <a:ea typeface="游ゴシック Light" panose="020B0300000000000000" pitchFamily="50" charset="-128"/>
                          <a:cs typeface="Times New Roman" panose="02020603050405020304" pitchFamily="18" charset="0"/>
                        </a:rPr>
                        <a:t>以上</a:t>
                      </a:r>
                      <a:endParaRPr lang="ja-JP" sz="1200" b="1" kern="100" dirty="0">
                        <a:solidFill>
                          <a:schemeClr val="tx1"/>
                        </a:solidFill>
                        <a:effectLst/>
                        <a:latin typeface="+mj-lt"/>
                        <a:ea typeface="游明朝" panose="02020400000000000000" pitchFamily="18" charset="-128"/>
                        <a:cs typeface="Times New Roman" panose="02020603050405020304" pitchFamily="18" charset="0"/>
                      </a:endParaRPr>
                    </a:p>
                  </a:txBody>
                  <a:tcPr marL="9525" marR="9525" marT="9525" marB="9525" anchor="ctr"/>
                </a:tc>
                <a:tc>
                  <a:txBody>
                    <a:bodyPr/>
                    <a:lstStyle/>
                    <a:p>
                      <a:pPr algn="l"/>
                      <a:r>
                        <a:rPr lang="en-US" sz="1200" b="1" kern="100" dirty="0">
                          <a:solidFill>
                            <a:schemeClr val="tx1"/>
                          </a:solidFill>
                          <a:effectLst/>
                          <a:latin typeface="+mj-lt"/>
                          <a:ea typeface="游明朝" panose="02020400000000000000" pitchFamily="18" charset="-128"/>
                          <a:cs typeface="Times New Roman" panose="02020603050405020304" pitchFamily="18" charset="0"/>
                        </a:rPr>
                        <a:t>1,350</a:t>
                      </a:r>
                      <a:r>
                        <a:rPr lang="ja-JP" sz="1200" b="1" kern="100" dirty="0">
                          <a:solidFill>
                            <a:schemeClr val="tx1"/>
                          </a:solidFill>
                          <a:effectLst/>
                          <a:latin typeface="+mj-lt"/>
                          <a:ea typeface="游ゴシック Light" panose="020B0300000000000000" pitchFamily="50" charset="-128"/>
                          <a:cs typeface="Times New Roman" panose="02020603050405020304" pitchFamily="18" charset="0"/>
                        </a:rPr>
                        <a:t>以上</a:t>
                      </a:r>
                      <a:endParaRPr lang="ja-JP" sz="1200" b="1" kern="100" dirty="0">
                        <a:solidFill>
                          <a:schemeClr val="tx1"/>
                        </a:solidFill>
                        <a:effectLst/>
                        <a:latin typeface="+mj-lt"/>
                        <a:ea typeface="游明朝" panose="02020400000000000000" pitchFamily="18" charset="-128"/>
                        <a:cs typeface="Times New Roman" panose="02020603050405020304" pitchFamily="18" charset="0"/>
                      </a:endParaRPr>
                    </a:p>
                  </a:txBody>
                  <a:tcPr marL="9525" marR="9525" marT="9525" marB="9525" anchor="ctr"/>
                </a:tc>
                <a:tc>
                  <a:txBody>
                    <a:bodyPr/>
                    <a:lstStyle/>
                    <a:p>
                      <a:pPr algn="l"/>
                      <a:r>
                        <a:rPr lang="en-US" sz="1200" b="1" kern="100" dirty="0">
                          <a:solidFill>
                            <a:schemeClr val="tx1"/>
                          </a:solidFill>
                          <a:effectLst/>
                          <a:latin typeface="+mj-lt"/>
                          <a:ea typeface="游明朝" panose="02020400000000000000" pitchFamily="18" charset="-128"/>
                          <a:cs typeface="Times New Roman" panose="02020603050405020304" pitchFamily="18" charset="0"/>
                        </a:rPr>
                        <a:t>2,100</a:t>
                      </a:r>
                      <a:r>
                        <a:rPr lang="ja-JP" sz="1200" b="1" kern="100" dirty="0">
                          <a:solidFill>
                            <a:schemeClr val="tx1"/>
                          </a:solidFill>
                          <a:effectLst/>
                          <a:latin typeface="+mj-lt"/>
                          <a:ea typeface="游ゴシック Light" panose="020B0300000000000000" pitchFamily="50" charset="-128"/>
                          <a:cs typeface="Times New Roman" panose="02020603050405020304" pitchFamily="18" charset="0"/>
                        </a:rPr>
                        <a:t>以上</a:t>
                      </a:r>
                      <a:endParaRPr lang="ja-JP" sz="1200" b="1" kern="100" dirty="0">
                        <a:solidFill>
                          <a:schemeClr val="tx1"/>
                        </a:solidFill>
                        <a:effectLst/>
                        <a:latin typeface="+mj-lt"/>
                        <a:ea typeface="游明朝" panose="02020400000000000000" pitchFamily="18" charset="-128"/>
                        <a:cs typeface="Times New Roman" panose="02020603050405020304" pitchFamily="18" charset="0"/>
                      </a:endParaRPr>
                    </a:p>
                  </a:txBody>
                  <a:tcPr marL="9525" marR="9525" marT="9525" marB="9525" anchor="ctr"/>
                </a:tc>
                <a:extLst>
                  <a:ext uri="{0D108BD9-81ED-4DB2-BD59-A6C34878D82A}">
                    <a16:rowId xmlns:a16="http://schemas.microsoft.com/office/drawing/2014/main" val="3152237806"/>
                  </a:ext>
                </a:extLst>
              </a:tr>
              <a:tr h="537520">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最大気体吸引量</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(l/min)</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5</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21</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85</a:t>
                      </a:r>
                      <a:endParaRPr kumimoji="1" lang="ja-JP" altLang="en-US" sz="1200" b="1" dirty="0">
                        <a:solidFill>
                          <a:schemeClr val="tx1"/>
                        </a:solidFill>
                        <a:latin typeface="+mj-lt"/>
                      </a:endParaRPr>
                    </a:p>
                  </a:txBody>
                  <a:tcPr/>
                </a:tc>
                <a:tc>
                  <a:txBody>
                    <a:bodyPr/>
                    <a:lstStyle/>
                    <a:p>
                      <a:pPr algn="l"/>
                      <a:r>
                        <a:rPr lang="en-US" sz="1200" b="1" kern="100" dirty="0">
                          <a:solidFill>
                            <a:schemeClr val="tx1"/>
                          </a:solidFill>
                          <a:effectLst/>
                          <a:latin typeface="+mj-lt"/>
                          <a:ea typeface="游明朝" panose="02020400000000000000" pitchFamily="18" charset="-128"/>
                          <a:cs typeface="Times New Roman" panose="02020603050405020304" pitchFamily="18" charset="0"/>
                        </a:rPr>
                        <a:t>192</a:t>
                      </a:r>
                      <a:endParaRPr lang="ja-JP" sz="1200" b="1" kern="100" dirty="0">
                        <a:solidFill>
                          <a:schemeClr val="tx1"/>
                        </a:solidFill>
                        <a:effectLst/>
                        <a:latin typeface="+mj-lt"/>
                        <a:ea typeface="游明朝" panose="02020400000000000000" pitchFamily="18" charset="-128"/>
                        <a:cs typeface="Times New Roman" panose="02020603050405020304" pitchFamily="18" charset="0"/>
                      </a:endParaRPr>
                    </a:p>
                  </a:txBody>
                  <a:tcPr marL="9525" marR="9525" marT="9525" marB="9525" anchor="ctr"/>
                </a:tc>
                <a:tc>
                  <a:txBody>
                    <a:bodyPr/>
                    <a:lstStyle/>
                    <a:p>
                      <a:pPr algn="l"/>
                      <a:r>
                        <a:rPr lang="en-US" altLang="ja-JP" sz="1200" b="1" dirty="0">
                          <a:solidFill>
                            <a:schemeClr val="tx1"/>
                          </a:solidFill>
                          <a:effectLst/>
                          <a:latin typeface="+mj-lt"/>
                          <a:cs typeface="Times New Roman" panose="02020603050405020304" pitchFamily="18" charset="0"/>
                        </a:rPr>
                        <a:t>337</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527</a:t>
                      </a:r>
                      <a:endParaRPr kumimoji="1" lang="ja-JP" altLang="en-US" sz="1200" b="1" dirty="0">
                        <a:solidFill>
                          <a:schemeClr val="tx1"/>
                        </a:solidFill>
                        <a:latin typeface="+mj-lt"/>
                      </a:endParaRPr>
                    </a:p>
                  </a:txBody>
                  <a:tcPr/>
                </a:tc>
                <a:extLst>
                  <a:ext uri="{0D108BD9-81ED-4DB2-BD59-A6C34878D82A}">
                    <a16:rowId xmlns:a16="http://schemas.microsoft.com/office/drawing/2014/main" val="2475888633"/>
                  </a:ext>
                </a:extLst>
              </a:tr>
              <a:tr h="537520">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流体通過径</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(mm)</a:t>
                      </a:r>
                      <a:endParaRPr kumimoji="1" lang="ja-JP" altLang="en-US" sz="1200" b="1" dirty="0">
                        <a:solidFill>
                          <a:schemeClr val="tx1"/>
                        </a:solidFill>
                        <a:latin typeface="+mj-lt"/>
                      </a:endParaRPr>
                    </a:p>
                  </a:txBody>
                  <a:tcPr/>
                </a:tc>
                <a:tc>
                  <a:txBody>
                    <a:bodyPr/>
                    <a:lstStyle/>
                    <a:p>
                      <a:pPr algn="l"/>
                      <a:r>
                        <a:rPr lang="ja-JP" sz="1200" b="1" kern="100" dirty="0">
                          <a:solidFill>
                            <a:schemeClr val="tx1"/>
                          </a:solidFill>
                          <a:effectLst/>
                          <a:latin typeface="+mj-lt"/>
                          <a:ea typeface="游ゴシック Light" panose="020B0300000000000000" pitchFamily="50" charset="-128"/>
                          <a:cs typeface="Times New Roman" panose="02020603050405020304" pitchFamily="18" charset="0"/>
                        </a:rPr>
                        <a:t>φ</a:t>
                      </a:r>
                      <a:r>
                        <a:rPr lang="en-US" sz="1200" b="1" kern="100" dirty="0">
                          <a:solidFill>
                            <a:schemeClr val="tx1"/>
                          </a:solidFill>
                          <a:effectLst/>
                          <a:latin typeface="+mj-lt"/>
                          <a:ea typeface="游ゴシック Light" panose="020B0300000000000000" pitchFamily="50" charset="-128"/>
                          <a:cs typeface="Times New Roman" panose="02020603050405020304" pitchFamily="18" charset="0"/>
                        </a:rPr>
                        <a:t>5</a:t>
                      </a:r>
                      <a:endParaRPr lang="ja-JP" sz="1200" b="1" kern="100" dirty="0">
                        <a:solidFill>
                          <a:schemeClr val="tx1"/>
                        </a:solidFill>
                        <a:effectLst/>
                        <a:latin typeface="+mj-lt"/>
                        <a:ea typeface="游明朝" panose="02020400000000000000" pitchFamily="18" charset="-128"/>
                        <a:cs typeface="Times New Roman" panose="02020603050405020304" pitchFamily="18" charset="0"/>
                      </a:endParaRPr>
                    </a:p>
                  </a:txBody>
                  <a:tcPr marL="38100" marR="38100" marT="114300" marB="114300" anchor="ct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10</a:t>
                      </a: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20</a:t>
                      </a: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30</a:t>
                      </a: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40</a:t>
                      </a: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50</a:t>
                      </a:r>
                      <a:endParaRPr kumimoji="1" lang="ja-JP" altLang="en-US" sz="1200" b="1" dirty="0">
                        <a:solidFill>
                          <a:schemeClr val="tx1"/>
                        </a:solidFill>
                        <a:latin typeface="+mj-lt"/>
                      </a:endParaRPr>
                    </a:p>
                  </a:txBody>
                  <a:tcPr/>
                </a:tc>
                <a:extLst>
                  <a:ext uri="{0D108BD9-81ED-4DB2-BD59-A6C34878D82A}">
                    <a16:rowId xmlns:a16="http://schemas.microsoft.com/office/drawing/2014/main" val="1405105037"/>
                  </a:ext>
                </a:extLst>
              </a:tr>
              <a:tr h="537520">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圧力損失</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(m)</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18m</a:t>
                      </a:r>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以上</a:t>
                      </a:r>
                      <a:endParaRPr kumimoji="1" lang="ja-JP" altLang="en-US" sz="1200" b="1" dirty="0">
                        <a:solidFill>
                          <a:schemeClr val="tx1"/>
                        </a:solidFill>
                        <a:latin typeface="+mj-lt"/>
                      </a:endParaRPr>
                    </a:p>
                  </a:txBody>
                  <a:tcPr/>
                </a:tc>
                <a:tc>
                  <a:txBody>
                    <a:bodyPr/>
                    <a:lstStyle/>
                    <a:p>
                      <a:pPr algn="l"/>
                      <a:endParaRPr kumimoji="1" lang="ja-JP" altLang="en-US" sz="1200" b="1" dirty="0">
                        <a:solidFill>
                          <a:schemeClr val="tx1"/>
                        </a:solidFill>
                        <a:latin typeface="+mj-lt"/>
                      </a:endParaRPr>
                    </a:p>
                  </a:txBody>
                  <a:tcPr/>
                </a:tc>
                <a:tc>
                  <a:txBody>
                    <a:bodyPr/>
                    <a:lstStyle/>
                    <a:p>
                      <a:pPr algn="l"/>
                      <a:endParaRPr kumimoji="1" lang="ja-JP" altLang="en-US" sz="1200" b="1" dirty="0">
                        <a:solidFill>
                          <a:schemeClr val="tx1"/>
                        </a:solidFill>
                        <a:latin typeface="+mj-lt"/>
                      </a:endParaRPr>
                    </a:p>
                  </a:txBody>
                  <a:tcPr/>
                </a:tc>
                <a:tc>
                  <a:txBody>
                    <a:bodyPr/>
                    <a:lstStyle/>
                    <a:p>
                      <a:pPr algn="l"/>
                      <a:endParaRPr kumimoji="1" lang="ja-JP" altLang="en-US" sz="1200" b="1" dirty="0">
                        <a:solidFill>
                          <a:schemeClr val="tx1"/>
                        </a:solidFill>
                        <a:latin typeface="+mj-lt"/>
                      </a:endParaRPr>
                    </a:p>
                  </a:txBody>
                  <a:tcPr/>
                </a:tc>
                <a:tc>
                  <a:txBody>
                    <a:bodyPr/>
                    <a:lstStyle/>
                    <a:p>
                      <a:pPr algn="l"/>
                      <a:endParaRPr kumimoji="1" lang="ja-JP" altLang="en-US" sz="1200" b="1" dirty="0">
                        <a:solidFill>
                          <a:schemeClr val="tx1"/>
                        </a:solidFill>
                        <a:latin typeface="+mj-lt"/>
                      </a:endParaRPr>
                    </a:p>
                  </a:txBody>
                  <a:tcPr/>
                </a:tc>
                <a:tc>
                  <a:txBody>
                    <a:bodyPr/>
                    <a:lstStyle/>
                    <a:p>
                      <a:pPr algn="l"/>
                      <a:endParaRPr kumimoji="1" lang="ja-JP" altLang="en-US" sz="1200" b="1" dirty="0">
                        <a:solidFill>
                          <a:schemeClr val="tx1"/>
                        </a:solidFill>
                        <a:latin typeface="+mj-lt"/>
                      </a:endParaRPr>
                    </a:p>
                  </a:txBody>
                  <a:tcPr/>
                </a:tc>
                <a:extLst>
                  <a:ext uri="{0D108BD9-81ED-4DB2-BD59-A6C34878D82A}">
                    <a16:rowId xmlns:a16="http://schemas.microsoft.com/office/drawing/2014/main" val="3073420972"/>
                  </a:ext>
                </a:extLst>
              </a:tr>
              <a:tr h="496149">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材質</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SUS316</a:t>
                      </a:r>
                      <a:endParaRPr kumimoji="1" lang="ja-JP" altLang="en-US" sz="1200" b="1" dirty="0">
                        <a:solidFill>
                          <a:schemeClr val="tx1"/>
                        </a:solidFill>
                        <a:latin typeface="+mj-lt"/>
                      </a:endParaRPr>
                    </a:p>
                  </a:txBody>
                  <a:tcPr/>
                </a:tc>
                <a:tc>
                  <a:txBody>
                    <a:bodyPr/>
                    <a:lstStyle/>
                    <a:p>
                      <a:pPr algn="l"/>
                      <a:endParaRPr kumimoji="1" lang="ja-JP" altLang="en-US" sz="1200" b="1">
                        <a:solidFill>
                          <a:schemeClr val="tx1"/>
                        </a:solidFill>
                        <a:latin typeface="+mj-lt"/>
                      </a:endParaRPr>
                    </a:p>
                  </a:txBody>
                  <a:tcPr/>
                </a:tc>
                <a:tc>
                  <a:txBody>
                    <a:bodyPr/>
                    <a:lstStyle/>
                    <a:p>
                      <a:pPr algn="l"/>
                      <a:endParaRPr kumimoji="1" lang="ja-JP" altLang="en-US" sz="1200" b="1">
                        <a:solidFill>
                          <a:schemeClr val="tx1"/>
                        </a:solidFill>
                        <a:latin typeface="+mj-lt"/>
                      </a:endParaRPr>
                    </a:p>
                  </a:txBody>
                  <a:tcPr/>
                </a:tc>
                <a:tc>
                  <a:txBody>
                    <a:bodyPr/>
                    <a:lstStyle/>
                    <a:p>
                      <a:pPr algn="l"/>
                      <a:endParaRPr kumimoji="1" lang="ja-JP" altLang="en-US" sz="1200" b="1">
                        <a:solidFill>
                          <a:schemeClr val="tx1"/>
                        </a:solidFill>
                        <a:latin typeface="+mj-lt"/>
                      </a:endParaRPr>
                    </a:p>
                  </a:txBody>
                  <a:tcPr/>
                </a:tc>
                <a:tc>
                  <a:txBody>
                    <a:bodyPr/>
                    <a:lstStyle/>
                    <a:p>
                      <a:pPr algn="l"/>
                      <a:endParaRPr kumimoji="1" lang="ja-JP" altLang="en-US" sz="1200" b="1" dirty="0">
                        <a:solidFill>
                          <a:schemeClr val="tx1"/>
                        </a:solidFill>
                        <a:latin typeface="+mj-lt"/>
                      </a:endParaRPr>
                    </a:p>
                  </a:txBody>
                  <a:tcPr/>
                </a:tc>
                <a:tc>
                  <a:txBody>
                    <a:bodyPr/>
                    <a:lstStyle/>
                    <a:p>
                      <a:pPr algn="l"/>
                      <a:endParaRPr kumimoji="1" lang="ja-JP" altLang="en-US" sz="1200" b="1" dirty="0">
                        <a:solidFill>
                          <a:schemeClr val="tx1"/>
                        </a:solidFill>
                        <a:latin typeface="+mj-lt"/>
                      </a:endParaRPr>
                    </a:p>
                  </a:txBody>
                  <a:tcPr/>
                </a:tc>
                <a:extLst>
                  <a:ext uri="{0D108BD9-81ED-4DB2-BD59-A6C34878D82A}">
                    <a16:rowId xmlns:a16="http://schemas.microsoft.com/office/drawing/2014/main" val="2629051247"/>
                  </a:ext>
                </a:extLst>
              </a:tr>
              <a:tr h="752529">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外形寸法</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(mm)</a:t>
                      </a: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34</a:t>
                      </a:r>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L109</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55</a:t>
                      </a:r>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L196</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78</a:t>
                      </a:r>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L286</a:t>
                      </a: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98</a:t>
                      </a:r>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L361</a:t>
                      </a: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120</a:t>
                      </a:r>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L498</a:t>
                      </a:r>
                      <a:endParaRPr kumimoji="1" lang="ja-JP" altLang="en-US" sz="1200" b="1" dirty="0">
                        <a:solidFill>
                          <a:schemeClr val="tx1"/>
                        </a:solidFill>
                        <a:latin typeface="+mj-lt"/>
                      </a:endParaRPr>
                    </a:p>
                  </a:txBody>
                  <a:tcPr/>
                </a:tc>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φ</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152</a:t>
                      </a:r>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a:t>
                      </a:r>
                      <a:b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b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L575</a:t>
                      </a:r>
                      <a:endParaRPr kumimoji="1" lang="ja-JP" altLang="en-US" sz="1200" b="1" dirty="0">
                        <a:solidFill>
                          <a:schemeClr val="tx1"/>
                        </a:solidFill>
                        <a:latin typeface="+mj-lt"/>
                      </a:endParaRPr>
                    </a:p>
                  </a:txBody>
                  <a:tcPr/>
                </a:tc>
                <a:extLst>
                  <a:ext uri="{0D108BD9-81ED-4DB2-BD59-A6C34878D82A}">
                    <a16:rowId xmlns:a16="http://schemas.microsoft.com/office/drawing/2014/main" val="1223915508"/>
                  </a:ext>
                </a:extLst>
              </a:tr>
              <a:tr h="496149">
                <a:tc>
                  <a:txBody>
                    <a:bodyPr/>
                    <a:lstStyle/>
                    <a:p>
                      <a:pPr algn="l"/>
                      <a:r>
                        <a:rPr lang="ja-JP" altLang="ja-JP" sz="1200" b="1" dirty="0">
                          <a:solidFill>
                            <a:schemeClr val="tx1"/>
                          </a:solidFill>
                          <a:effectLst/>
                          <a:latin typeface="+mj-lt"/>
                          <a:ea typeface="游ゴシック Light" panose="020B0300000000000000" pitchFamily="50" charset="-128"/>
                          <a:cs typeface="Times New Roman" panose="02020603050405020304" pitchFamily="18" charset="0"/>
                        </a:rPr>
                        <a:t>質量</a:t>
                      </a:r>
                      <a:r>
                        <a:rPr lang="en-US" altLang="ja-JP" sz="1200" b="1" dirty="0">
                          <a:solidFill>
                            <a:schemeClr val="tx1"/>
                          </a:solidFill>
                          <a:effectLst/>
                          <a:latin typeface="+mj-lt"/>
                          <a:ea typeface="游ゴシック Light" panose="020B0300000000000000" pitchFamily="50" charset="-128"/>
                          <a:cs typeface="Times New Roman" panose="02020603050405020304" pitchFamily="18" charset="0"/>
                        </a:rPr>
                        <a:t>(kg)</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L109</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L196</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L286</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L361</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L498</a:t>
                      </a:r>
                      <a:endParaRPr kumimoji="1" lang="ja-JP" altLang="en-US" sz="1200" b="1" dirty="0">
                        <a:solidFill>
                          <a:schemeClr val="tx1"/>
                        </a:solidFill>
                        <a:latin typeface="+mj-lt"/>
                      </a:endParaRPr>
                    </a:p>
                  </a:txBody>
                  <a:tcPr/>
                </a:tc>
                <a:tc>
                  <a:txBody>
                    <a:bodyPr/>
                    <a:lstStyle/>
                    <a:p>
                      <a:pPr algn="l"/>
                      <a:r>
                        <a:rPr lang="en-US" altLang="ja-JP" sz="1200" b="1" dirty="0">
                          <a:solidFill>
                            <a:schemeClr val="tx1"/>
                          </a:solidFill>
                          <a:effectLst/>
                          <a:latin typeface="+mj-lt"/>
                          <a:cs typeface="Times New Roman" panose="02020603050405020304" pitchFamily="18" charset="0"/>
                        </a:rPr>
                        <a:t>L575</a:t>
                      </a:r>
                      <a:endParaRPr kumimoji="1" lang="ja-JP" altLang="en-US" sz="1200" b="1" dirty="0">
                        <a:solidFill>
                          <a:schemeClr val="tx1"/>
                        </a:solidFill>
                        <a:latin typeface="+mj-lt"/>
                      </a:endParaRPr>
                    </a:p>
                  </a:txBody>
                  <a:tcPr/>
                </a:tc>
                <a:extLst>
                  <a:ext uri="{0D108BD9-81ED-4DB2-BD59-A6C34878D82A}">
                    <a16:rowId xmlns:a16="http://schemas.microsoft.com/office/drawing/2014/main" val="3616216803"/>
                  </a:ext>
                </a:extLst>
              </a:tr>
            </a:tbl>
          </a:graphicData>
        </a:graphic>
      </p:graphicFrame>
      <p:sp>
        <p:nvSpPr>
          <p:cNvPr id="3" name="テキスト ボックス 2">
            <a:extLst>
              <a:ext uri="{FF2B5EF4-FFF2-40B4-BE49-F238E27FC236}">
                <a16:creationId xmlns:a16="http://schemas.microsoft.com/office/drawing/2014/main" id="{BBA214A5-F84D-9708-A010-FE8624AF2D5A}"/>
              </a:ext>
            </a:extLst>
          </p:cNvPr>
          <p:cNvSpPr txBox="1"/>
          <p:nvPr/>
        </p:nvSpPr>
        <p:spPr>
          <a:xfrm>
            <a:off x="3464688" y="463422"/>
            <a:ext cx="6096000" cy="523220"/>
          </a:xfrm>
          <a:prstGeom prst="rect">
            <a:avLst/>
          </a:prstGeom>
          <a:noFill/>
        </p:spPr>
        <p:txBody>
          <a:bodyPr wrap="square">
            <a:spAutoFit/>
          </a:bodyPr>
          <a:lstStyle/>
          <a:p>
            <a:r>
              <a:rPr lang="ja-JP" altLang="en-US" sz="2800" dirty="0"/>
              <a:t>「アクアレスキュー」仕様書</a:t>
            </a:r>
          </a:p>
        </p:txBody>
      </p:sp>
      <p:pic>
        <p:nvPicPr>
          <p:cNvPr id="3074" name="Picture 2">
            <a:extLst>
              <a:ext uri="{FF2B5EF4-FFF2-40B4-BE49-F238E27FC236}">
                <a16:creationId xmlns:a16="http://schemas.microsoft.com/office/drawing/2014/main" id="{3FE4F53F-5317-5A0B-0157-1392A8899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21" y="1686120"/>
            <a:ext cx="2356829" cy="444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13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アクアトランスファ インラインタイプ">
            <a:extLst>
              <a:ext uri="{FF2B5EF4-FFF2-40B4-BE49-F238E27FC236}">
                <a16:creationId xmlns:a16="http://schemas.microsoft.com/office/drawing/2014/main" id="{C1D0B632-4ED0-5D5C-02DD-EA6A5F46E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48" y="2879928"/>
            <a:ext cx="4459146" cy="334436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屋内, テーブル, 小さい, 座る が含まれている画像&#10;&#10;自動的に生成された説明">
            <a:extLst>
              <a:ext uri="{FF2B5EF4-FFF2-40B4-BE49-F238E27FC236}">
                <a16:creationId xmlns:a16="http://schemas.microsoft.com/office/drawing/2014/main" id="{4E338A41-8927-9E9E-5785-DD5EFCB30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106" y="1032173"/>
            <a:ext cx="6411531" cy="4811426"/>
          </a:xfrm>
          <a:prstGeom prst="rect">
            <a:avLst/>
          </a:prstGeom>
        </p:spPr>
      </p:pic>
      <p:sp>
        <p:nvSpPr>
          <p:cNvPr id="5" name="テキスト ボックス 4">
            <a:extLst>
              <a:ext uri="{FF2B5EF4-FFF2-40B4-BE49-F238E27FC236}">
                <a16:creationId xmlns:a16="http://schemas.microsoft.com/office/drawing/2014/main" id="{24C8BF55-CF64-FF07-8B52-A71978164B5C}"/>
              </a:ext>
            </a:extLst>
          </p:cNvPr>
          <p:cNvSpPr txBox="1"/>
          <p:nvPr/>
        </p:nvSpPr>
        <p:spPr>
          <a:xfrm>
            <a:off x="3180024" y="633712"/>
            <a:ext cx="6096000" cy="523220"/>
          </a:xfrm>
          <a:prstGeom prst="rect">
            <a:avLst/>
          </a:prstGeom>
          <a:noFill/>
        </p:spPr>
        <p:txBody>
          <a:bodyPr wrap="square">
            <a:spAutoFit/>
          </a:bodyPr>
          <a:lstStyle/>
          <a:p>
            <a:r>
              <a:rPr lang="ja-JP" altLang="en-US" sz="2800" dirty="0"/>
              <a:t>インラインタイプ＆</a:t>
            </a:r>
            <a:r>
              <a:rPr lang="en-US" altLang="ja-JP" sz="2800" dirty="0"/>
              <a:t>POM</a:t>
            </a:r>
            <a:r>
              <a:rPr lang="ja-JP" altLang="en-US" sz="2800" dirty="0"/>
              <a:t>タイプ</a:t>
            </a:r>
          </a:p>
        </p:txBody>
      </p:sp>
    </p:spTree>
    <p:extLst>
      <p:ext uri="{BB962C8B-B14F-4D97-AF65-F5344CB8AC3E}">
        <p14:creationId xmlns:p14="http://schemas.microsoft.com/office/powerpoint/2010/main" val="191889781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1305</Words>
  <Application>Microsoft Office PowerPoint</Application>
  <PresentationFormat>ワイド画面</PresentationFormat>
  <Paragraphs>162</Paragraphs>
  <Slides>11</Slides>
  <Notes>0</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17" baseType="lpstr">
      <vt:lpstr>游ゴシック</vt:lpstr>
      <vt:lpstr>游ゴシック Light</vt:lpstr>
      <vt:lpstr>Arial</vt:lpstr>
      <vt:lpstr>Berlin Sans FB Demi</vt:lpstr>
      <vt:lpstr>Office テーマ</vt:lpstr>
      <vt:lpstr>Bitmap 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小海 孝雄</dc:creator>
  <cp:lastModifiedBy>小海 孝雄</cp:lastModifiedBy>
  <cp:revision>4</cp:revision>
  <dcterms:created xsi:type="dcterms:W3CDTF">2022-07-22T13:03:08Z</dcterms:created>
  <dcterms:modified xsi:type="dcterms:W3CDTF">2022-07-23T06:56:34Z</dcterms:modified>
</cp:coreProperties>
</file>